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notesSlides/notesSlide4.xml" ContentType="application/vnd.openxmlformats-officedocument.presentationml.notesSlide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6.xml" ContentType="application/vnd.openxmlformats-officedocument.presentationml.notesSlide+xml"/>
  <Override PartName="/ppt/tags/tag75.xml" ContentType="application/vnd.openxmlformats-officedocument.presentationml.tags+xml"/>
  <Override PartName="/ppt/notesSlides/notesSlide7.xml" ContentType="application/vnd.openxmlformats-officedocument.presentationml.notesSlide+xml"/>
  <Override PartName="/ppt/tags/tag76.xml" ContentType="application/vnd.openxmlformats-officedocument.presentationml.tags+xml"/>
  <Override PartName="/ppt/notesSlides/notesSlide8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Override1.xml" ContentType="application/vnd.openxmlformats-officedocument.themeOverr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2.xml" ContentType="application/vnd.openxmlformats-officedocument.themeOverr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105.xml" ContentType="application/vnd.openxmlformats-officedocument.presentationml.tags+xml"/>
  <Override PartName="/ppt/theme/themeOverride5.xml" ContentType="application/vnd.openxmlformats-officedocument.themeOverride+xml"/>
  <Override PartName="/ppt/tags/tag106.xml" ContentType="application/vnd.openxmlformats-officedocument.presentationml.tags+xml"/>
  <Override PartName="/ppt/theme/themeOverride6.xml" ContentType="application/vnd.openxmlformats-officedocument.themeOverr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heme/themeOverride7.xml" ContentType="application/vnd.openxmlformats-officedocument.themeOverride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50" r:id="rId5"/>
  </p:sldMasterIdLst>
  <p:notesMasterIdLst>
    <p:notesMasterId r:id="rId58"/>
  </p:notesMasterIdLst>
  <p:handoutMasterIdLst>
    <p:handoutMasterId r:id="rId59"/>
  </p:handoutMasterIdLst>
  <p:sldIdLst>
    <p:sldId id="264" r:id="rId6"/>
    <p:sldId id="1486" r:id="rId7"/>
    <p:sldId id="1398" r:id="rId8"/>
    <p:sldId id="1392" r:id="rId9"/>
    <p:sldId id="1140" r:id="rId10"/>
    <p:sldId id="1393" r:id="rId11"/>
    <p:sldId id="1487" r:id="rId12"/>
    <p:sldId id="1541" r:id="rId13"/>
    <p:sldId id="1488" r:id="rId14"/>
    <p:sldId id="1489" r:id="rId15"/>
    <p:sldId id="1490" r:id="rId16"/>
    <p:sldId id="1491" r:id="rId17"/>
    <p:sldId id="1661" r:id="rId18"/>
    <p:sldId id="1145" r:id="rId19"/>
    <p:sldId id="1394" r:id="rId20"/>
    <p:sldId id="1402" r:id="rId21"/>
    <p:sldId id="1695" r:id="rId22"/>
    <p:sldId id="1404" r:id="rId23"/>
    <p:sldId id="1492" r:id="rId24"/>
    <p:sldId id="1493" r:id="rId25"/>
    <p:sldId id="1494" r:id="rId26"/>
    <p:sldId id="1323" r:id="rId27"/>
    <p:sldId id="1663" r:id="rId28"/>
    <p:sldId id="1496" r:id="rId29"/>
    <p:sldId id="1698" r:id="rId30"/>
    <p:sldId id="1621" r:id="rId31"/>
    <p:sldId id="1588" r:id="rId32"/>
    <p:sldId id="1620" r:id="rId33"/>
    <p:sldId id="1622" r:id="rId34"/>
    <p:sldId id="1623" r:id="rId35"/>
    <p:sldId id="1624" r:id="rId36"/>
    <p:sldId id="1658" r:id="rId37"/>
    <p:sldId id="1660" r:id="rId38"/>
    <p:sldId id="1659" r:id="rId39"/>
    <p:sldId id="1747" r:id="rId40"/>
    <p:sldId id="1748" r:id="rId41"/>
    <p:sldId id="1749" r:id="rId42"/>
    <p:sldId id="1750" r:id="rId43"/>
    <p:sldId id="1751" r:id="rId44"/>
    <p:sldId id="1752" r:id="rId45"/>
    <p:sldId id="1753" r:id="rId46"/>
    <p:sldId id="1754" r:id="rId47"/>
    <p:sldId id="1755" r:id="rId48"/>
    <p:sldId id="1756" r:id="rId49"/>
    <p:sldId id="1757" r:id="rId50"/>
    <p:sldId id="1758" r:id="rId51"/>
    <p:sldId id="1759" r:id="rId52"/>
    <p:sldId id="1760" r:id="rId53"/>
    <p:sldId id="1761" r:id="rId54"/>
    <p:sldId id="1762" r:id="rId55"/>
    <p:sldId id="1497" r:id="rId56"/>
    <p:sldId id="267" r:id="rId57"/>
  </p:sldIdLst>
  <p:sldSz cx="12192000" cy="6858000"/>
  <p:notesSz cx="6858000" cy="91440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9306" initials="2" lastIdx="7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BBF5"/>
    <a:srgbClr val="D3BEF8"/>
    <a:srgbClr val="F727EB"/>
    <a:srgbClr val="9D4DDB"/>
    <a:srgbClr val="2EA2A2"/>
    <a:srgbClr val="2EA2A1"/>
    <a:srgbClr val="4C69DB"/>
    <a:srgbClr val="488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35C9E24-B4DF-4392-81FA-D779C1F65D33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6BACD6E8-C9BD-4F6C-84D1-C50F2CD5453B}" styleName="{24630a17-b18c-4d0f-814a-293f313404d1}">
    <a:wholeTbl>
      <a:tcTxStyle>
        <a:fontRef idx="none">
          <a:prstClr val="black"/>
        </a:fontRef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H>
            <a:ln w="12700" cmpd="sng">
              <a:solidFill>
                <a:srgbClr val="FFFFFF"/>
              </a:solidFill>
            </a:ln>
          </a:insideH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EAF7ED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C1E8C9"/>
          </a:solidFill>
        </a:fill>
      </a:tcStyle>
    </a:band2H>
    <a:firstCol>
      <a:tcTxStyle>
        <a:fontRef idx="none">
          <a:prstClr val="black"/>
        </a:fontRef>
      </a:tcTxStyle>
      <a:tcStyle>
        <a:tcBdr/>
        <a:fill>
          <a:solidFill>
            <a:srgbClr val="7BCD8C"/>
          </a:solidFill>
        </a:fill>
      </a:tcStyle>
    </a:firstCol>
    <a:firstRow>
      <a:tcTxStyle>
        <a:fontRef idx="none">
          <a:prstClr val="black"/>
        </a:fontRef>
      </a:tcTxStyle>
      <a:tcStyle>
        <a:tcBdr>
          <a:top>
            <a:ln w="28575" cmpd="sng">
              <a:solidFill>
                <a:srgbClr val="FFFFFF"/>
              </a:solidFill>
            </a:ln>
          </a:top>
          <a:bottom>
            <a:ln w="28575" cmpd="sng">
              <a:solidFill>
                <a:srgbClr val="FFFFFF"/>
              </a:solidFill>
            </a:ln>
          </a:bottom>
        </a:tcBdr>
        <a:fill>
          <a:solidFill>
            <a:srgbClr val="7BCD8C"/>
          </a:solidFill>
        </a:fill>
      </a:tcStyle>
    </a:firstRow>
  </a:tblStyle>
  <a:tblStyle styleId="{69B59DCC-3B02-40C8-B3B2-C0CD6399B385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4E7A634B-CD6F-40DA-BC7E-23963F36695F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9E4833C-C3A5-4EDE-B616-5101DEBEEC39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856C4158-BAEE-4852-84C7-D4D9CF8055BA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3BC9D554-D912-46E5-B343-7FB1817A531D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EEE40D27-09B6-469E-A928-307AC17CBA1C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C1D723F5-FC4D-4A8D-A430-702566D33FAB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F043C206-5076-4B67-911A-25634504BCEC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0EE3E524-B1EC-42F4-871B-6CFBA08B6502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4F000969-AC8F-4B9D-9F97-E5EFF7B65337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F2DEC99E-6705-4C7C-AC87-9F01EB7D9D5F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A10DBA01-4902-4B36-AE70-EB9292FAEF90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BDD84D08-C72B-4A0B-9E9B-C21B0770A146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A8FA5F2A-8CA8-4BED-BD4D-7986AF3CEE73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EE0EB979-8C56-47F1-9801-166EF56D04E6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BD531A27-C56E-4447-B3AD-439A2B1CE077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DBD922C9-154C-49CD-8446-6EC0EFF27EA4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C927EF64-3A97-4FD5-9D91-2E68D5509F52}" styleName="{eda00ac4-991d-4aa9-a572-f8afd99ffc20}">
    <a:wholeTbl>
      <a:tcTxStyle>
        <a:fontRef idx="none">
          <a:prstClr val="black"/>
        </a:fontRef>
      </a:tcTxStyle>
      <a:tcStyle>
        <a:tcBdr>
          <a:insideH>
            <a:ln w="9525" cmpd="sng">
              <a:solidFill>
                <a:srgbClr val="FFFFFF"/>
              </a:solidFill>
            </a:ln>
          </a:insideH>
          <a:insideV>
            <a:ln w="9525" cmpd="sng">
              <a:solidFill>
                <a:srgbClr val="FFFFFF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C8E7C8"/>
          </a:solidFill>
        </a:fill>
      </a:tcStyle>
    </a:band1H>
    <a:firstCol>
      <a:tcTxStyle>
        <a:fontRef idx="none">
          <a:prstClr val="black"/>
        </a:fontRef>
      </a:tcTxStyle>
      <a:tcStyle>
        <a:tcBdr/>
        <a:fill>
          <a:solidFill>
            <a:srgbClr val="94D096"/>
          </a:solidFill>
        </a:fill>
      </a:tcStyle>
    </a:firstCol>
    <a:firstRow>
      <a:tcTxStyle>
        <a:fontRef idx="none">
          <a:prstClr val="black"/>
        </a:fontRef>
      </a:tcTxStyle>
      <a:tcStyle>
        <a:tcBdr/>
        <a:fill>
          <a:solidFill>
            <a:srgbClr val="94D096"/>
          </a:solidFill>
        </a:fill>
      </a:tcStyle>
    </a:firstRow>
  </a:tblStyle>
  <a:tblStyle styleId="{EA48FD32-3965-471D-85D9-85B954A6DA3C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9F510E82-DED3-4CD0-9194-2B6620DBEFD4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C09C995A-C868-4EE1-AFE4-8FE45AD8816E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AC380382-7F13-4E57-A9FD-BBE410137BFC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  <a:tblStyle styleId="{4AECE2A0-BF13-463A-BE82-AD364DCB0D31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gs" Target="tags/tag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Relationship Id="rId4" Type="http://schemas.openxmlformats.org/officeDocument/2006/relationships/oleObject" Target="file:///C:\Users\29306\Desktop\&#20889;&#25253;&#21578;\&#26032;&#24314;%20XLSX%20&#24037;&#20316;&#34920;%20(2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Relationship Id="rId4" Type="http://schemas.openxmlformats.org/officeDocument/2006/relationships/oleObject" Target="file:///C:\Users\29306\Desktop\&#20889;&#25253;&#21578;\&#26032;&#24314;%20XLSX%20&#24037;&#20316;&#34920;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/>
              <a:t>三元蓝本产能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4611967598641203E-2"/>
          <c:y val="0.30192861893150102"/>
          <c:w val="0.91272537235432405"/>
          <c:h val="0.592861893150077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'[新建 XLSX 工作表 (2).xlsx]Sheet1'!$J$8</c:f>
              <c:strCache>
                <c:ptCount val="1"/>
                <c:pt idx="0">
                  <c:v>高倍率三元-60.5Ah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>
              <a:outerShdw blurRad="76200" dir="24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blipFill rotWithShape="1"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>
                <a:outerShdw blurRad="76200" dir="2400000" sy="23000" kx="-1200000" algn="bl" rotWithShape="0">
                  <a:schemeClr val="bg1">
                    <a:lumMod val="50000"/>
                    <a:alpha val="2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E3C-4FAD-8F05-0A43C20F73EB}"/>
              </c:ext>
            </c:extLst>
          </c:dPt>
          <c:dPt>
            <c:idx val="1"/>
            <c:invertIfNegative val="0"/>
            <c:bubble3D val="0"/>
            <c:spPr>
              <a:blipFill rotWithShape="1"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>
                <a:outerShdw blurRad="76200" dir="2400000" sy="23000" kx="-1200000" algn="bl" rotWithShape="0">
                  <a:schemeClr val="bg1">
                    <a:lumMod val="50000"/>
                    <a:alpha val="2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E3C-4FAD-8F05-0A43C20F73EB}"/>
              </c:ext>
            </c:extLst>
          </c:dPt>
          <c:dLbls>
            <c:dLbl>
              <c:idx val="0"/>
              <c:spPr>
                <a:solidFill>
                  <a:srgbClr val="08B0C5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107950" tIns="19050" rIns="107950" bIns="19050" anchor="ctr" anchorCtr="1" forceAA="0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/>
                      </a:solidFill>
                      <a:latin typeface="Impact" panose="020B0806030902050204" charset="0"/>
                      <a:ea typeface="Impact" panose="020B0806030902050204" charset="0"/>
                      <a:cs typeface="Impact" panose="020B0806030902050204" charset="0"/>
                      <a:sym typeface="Impact" panose="020B0806030902050204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3E3C-4FAD-8F05-0A43C20F73EB}"/>
                </c:ext>
              </c:extLst>
            </c:dLbl>
            <c:dLbl>
              <c:idx val="1"/>
              <c:spPr>
                <a:solidFill>
                  <a:srgbClr val="FAC295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107950" tIns="19050" rIns="107950" bIns="19050" anchor="ctr" anchorCtr="1" forceAA="0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/>
                      </a:solidFill>
                      <a:latin typeface="Impact" panose="020B0806030902050204" charset="0"/>
                      <a:ea typeface="Impact" panose="020B0806030902050204" charset="0"/>
                      <a:cs typeface="Impact" panose="020B0806030902050204" charset="0"/>
                      <a:sym typeface="Impact" panose="020B0806030902050204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3E3C-4FAD-8F05-0A43C20F73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107950" tIns="19050" rIns="10795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Impact" panose="020B0806030902050204" charset="0"/>
                    <a:ea typeface="Impact" panose="020B0806030902050204" charset="0"/>
                    <a:cs typeface="Impact" panose="020B0806030902050204" charset="0"/>
                    <a:sym typeface="Impact" panose="020B080603090205020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'[新建 XLSX 工作表 (2).xlsx]Sheet1'!$K$7:$L$7</c:f>
              <c:strCache>
                <c:ptCount val="2"/>
                <c:pt idx="0">
                  <c:v>电极产能</c:v>
                </c:pt>
                <c:pt idx="1">
                  <c:v>电芯产能</c:v>
                </c:pt>
              </c:strCache>
            </c:strRef>
          </c:cat>
          <c:val>
            <c:numRef>
              <c:f>'[新建 XLSX 工作表 (2).xlsx]Sheet1'!$K$8:$L$8</c:f>
              <c:numCache>
                <c:formatCode>General</c:formatCode>
                <c:ptCount val="2"/>
                <c:pt idx="0">
                  <c:v>0.5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3C-4FAD-8F05-0A43C20F73E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8"/>
        <c:overlap val="-27"/>
        <c:axId val="487395742"/>
        <c:axId val="899298091"/>
      </c:barChart>
      <c:catAx>
        <c:axId val="487395742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899298091"/>
        <c:crosses val="autoZero"/>
        <c:auto val="1"/>
        <c:lblAlgn val="ctr"/>
        <c:lblOffset val="100"/>
        <c:noMultiLvlLbl val="0"/>
      </c:catAx>
      <c:valAx>
        <c:axId val="8992980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395742"/>
        <c:crosses val="autoZero"/>
        <c:crossBetween val="between"/>
      </c:valAx>
      <c:spPr>
        <a:noFill/>
        <a:ln w="3175">
          <a:solidFill>
            <a:schemeClr val="bg1">
              <a:lumMod val="95000"/>
            </a:schemeClr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8a2f515-fca9-40ff-9b2f-d0aec23d5dee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/>
              <a:t>铁锂蓝本产能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4611967598641203E-2"/>
          <c:y val="0.30192861893150102"/>
          <c:w val="0.91272537235432405"/>
          <c:h val="0.592861893150077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'[新建 XLSX 工作表 (2).xlsx]Sheet1'!$J$9</c:f>
              <c:strCache>
                <c:ptCount val="1"/>
                <c:pt idx="0">
                  <c:v>储能LFP-40Ah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>
              <a:outerShdw blurRad="76200" dir="2400000" sy="23000" kx="-1200000" algn="bl" rotWithShape="0">
                <a:schemeClr val="bg1">
                  <a:lumMod val="50000"/>
                  <a:alpha val="20000"/>
                </a:scheme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blipFill rotWithShape="1"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>
                <a:outerShdw blurRad="76200" dir="2400000" sy="23000" kx="-1200000" algn="bl" rotWithShape="0">
                  <a:schemeClr val="bg1">
                    <a:lumMod val="50000"/>
                    <a:alpha val="2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D33-433E-8BC2-208A3B893B6C}"/>
              </c:ext>
            </c:extLst>
          </c:dPt>
          <c:dPt>
            <c:idx val="1"/>
            <c:invertIfNegative val="0"/>
            <c:bubble3D val="0"/>
            <c:spPr>
              <a:blipFill rotWithShape="1"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>
                <a:outerShdw blurRad="76200" dir="2400000" sy="23000" kx="-1200000" algn="bl" rotWithShape="0">
                  <a:schemeClr val="bg1">
                    <a:lumMod val="50000"/>
                    <a:alpha val="2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D33-433E-8BC2-208A3B893B6C}"/>
              </c:ext>
            </c:extLst>
          </c:dPt>
          <c:dLbls>
            <c:dLbl>
              <c:idx val="0"/>
              <c:spPr>
                <a:solidFill>
                  <a:srgbClr val="08B0C5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107950" tIns="19050" rIns="107950" bIns="19050" anchor="ctr" anchorCtr="1" forceAA="0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/>
                      </a:solidFill>
                      <a:latin typeface="Impact" panose="020B0806030902050204" charset="0"/>
                      <a:ea typeface="Impact" panose="020B0806030902050204" charset="0"/>
                      <a:cs typeface="Impact" panose="020B0806030902050204" charset="0"/>
                      <a:sym typeface="Impact" panose="020B0806030902050204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8D33-433E-8BC2-208A3B893B6C}"/>
                </c:ext>
              </c:extLst>
            </c:dLbl>
            <c:dLbl>
              <c:idx val="1"/>
              <c:spPr>
                <a:solidFill>
                  <a:srgbClr val="FAC295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107950" tIns="19050" rIns="107950" bIns="19050" anchor="ctr" anchorCtr="1" forceAA="0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/>
                      </a:solidFill>
                      <a:latin typeface="Impact" panose="020B0806030902050204" charset="0"/>
                      <a:ea typeface="Impact" panose="020B0806030902050204" charset="0"/>
                      <a:cs typeface="Impact" panose="020B0806030902050204" charset="0"/>
                      <a:sym typeface="Impact" panose="020B0806030902050204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8D33-433E-8BC2-208A3B893B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107950" tIns="19050" rIns="10795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Impact" panose="020B0806030902050204" charset="0"/>
                    <a:ea typeface="Impact" panose="020B0806030902050204" charset="0"/>
                    <a:cs typeface="Impact" panose="020B0806030902050204" charset="0"/>
                    <a:sym typeface="Impact" panose="020B080603090205020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'[新建 XLSX 工作表 (2).xlsx]Sheet1'!$K$7:$L$7</c:f>
              <c:strCache>
                <c:ptCount val="2"/>
                <c:pt idx="0">
                  <c:v>电极产能</c:v>
                </c:pt>
                <c:pt idx="1">
                  <c:v>电芯产能</c:v>
                </c:pt>
              </c:strCache>
            </c:strRef>
          </c:cat>
          <c:val>
            <c:numRef>
              <c:f>'[新建 XLSX 工作表 (2).xlsx]Sheet1'!$K$9:$L$9</c:f>
              <c:numCache>
                <c:formatCode>General</c:formatCode>
                <c:ptCount val="2"/>
                <c:pt idx="0">
                  <c:v>0.3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33-433E-8BC2-208A3B893B6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8"/>
        <c:overlap val="-27"/>
        <c:axId val="849371523"/>
        <c:axId val="564381499"/>
      </c:barChart>
      <c:catAx>
        <c:axId val="849371523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564381499"/>
        <c:crosses val="autoZero"/>
        <c:auto val="1"/>
        <c:lblAlgn val="ctr"/>
        <c:lblOffset val="100"/>
        <c:noMultiLvlLbl val="0"/>
      </c:catAx>
      <c:valAx>
        <c:axId val="56438149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9371523"/>
        <c:crosses val="autoZero"/>
        <c:crossBetween val="between"/>
      </c:valAx>
      <c:spPr>
        <a:noFill/>
        <a:ln w="3175">
          <a:solidFill>
            <a:schemeClr val="bg1">
              <a:lumMod val="95000"/>
            </a:schemeClr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558e969-6666-4d97-a4b8-33edbe9b5bca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B7BF2-98D2-46E1-93E3-96E9A0A90402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64848-ACF1-427C-8C81-FB5B7B8780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0"/>
            <a:ext cx="226983" cy="230832"/>
          </a:xfrm>
          <a:prstGeom prst="rect">
            <a:avLst/>
          </a:prstGeom>
        </p:spPr>
        <p:txBody>
          <a:bodyPr anchor="t"/>
          <a:lstStyle>
            <a:lvl1pPr algn="l">
              <a:defRPr sz="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 wrap="square">
            <a:normAutofit/>
          </a:bodyPr>
          <a:lstStyle/>
          <a:p>
            <a:fld id="{760FBDFE-C587-4B4C-A407-44438C67B59E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925498" y="7944128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5429498" y="7944128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5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55501" y="6264017"/>
            <a:ext cx="182099" cy="18466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6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titleStyle>
    <p:bodyStyle>
      <a:lvl1pPr marL="114300" marR="0" indent="-1143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1pPr>
      <a:lvl2pPr marL="361950" marR="0" indent="-13335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2pPr>
      <a:lvl3pPr marL="617220" marR="0" indent="-16002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3pPr>
      <a:lvl4pPr marL="8636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4pPr>
      <a:lvl5pPr marL="10922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5pPr>
      <a:lvl6pPr marL="13208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6pPr>
      <a:lvl7pPr marL="15494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7pPr>
      <a:lvl8pPr marL="17780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8pPr>
      <a:lvl9pPr marL="20066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1pPr>
      <a:lvl2pPr marL="0" marR="0" indent="228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2pPr>
      <a:lvl3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3pPr>
      <a:lvl4pPr marL="0" marR="0" indent="685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4pPr>
      <a:lvl5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5pPr>
      <a:lvl6pPr marL="0" marR="0" indent="1143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6pPr>
      <a:lvl7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7pPr>
      <a:lvl8pPr marL="0" marR="0" indent="1600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8pPr>
      <a:lvl9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5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55501" y="6264017"/>
            <a:ext cx="182099" cy="18466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6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ransition spd="med"/>
  <p:txStyles>
    <p:titleStyle>
      <a:lvl1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titleStyle>
    <p:bodyStyle>
      <a:lvl1pPr marL="114300" marR="0" indent="-1143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1pPr>
      <a:lvl2pPr marL="361950" marR="0" indent="-13335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2pPr>
      <a:lvl3pPr marL="617220" marR="0" indent="-16002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3pPr>
      <a:lvl4pPr marL="8636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4pPr>
      <a:lvl5pPr marL="10922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5pPr>
      <a:lvl6pPr marL="13208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6pPr>
      <a:lvl7pPr marL="15494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7pPr>
      <a:lvl8pPr marL="17780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8pPr>
      <a:lvl9pPr marL="2006600" marR="0" indent="-17780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Cambria" panose="02040503050406030204"/>
          <a:ea typeface="Cambria" panose="02040503050406030204"/>
          <a:cs typeface="Cambria" panose="02040503050406030204"/>
          <a:sym typeface="Cambria" panose="02040503050406030204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1pPr>
      <a:lvl2pPr marL="0" marR="0" indent="228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2pPr>
      <a:lvl3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3pPr>
      <a:lvl4pPr marL="0" marR="0" indent="685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4pPr>
      <a:lvl5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5pPr>
      <a:lvl6pPr marL="0" marR="0" indent="1143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6pPr>
      <a:lvl7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7pPr>
      <a:lvl8pPr marL="0" marR="0" indent="1600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8pPr>
      <a:lvl9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mbria" panose="02040503050406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27.png"/><Relationship Id="rId11" Type="http://schemas.openxmlformats.org/officeDocument/2006/relationships/image" Target="../media/image31.wmf"/><Relationship Id="rId5" Type="http://schemas.openxmlformats.org/officeDocument/2006/relationships/image" Target="../media/image2.png"/><Relationship Id="rId10" Type="http://schemas.openxmlformats.org/officeDocument/2006/relationships/package" Target="../embeddings/Microsoft_Word_Document.docx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tags" Target="../tags/tag69.xml"/><Relationship Id="rId21" Type="http://schemas.openxmlformats.org/officeDocument/2006/relationships/image" Target="../media/image40.jpeg"/><Relationship Id="rId7" Type="http://schemas.openxmlformats.org/officeDocument/2006/relationships/tags" Target="../tags/tag73.xml"/><Relationship Id="rId12" Type="http://schemas.openxmlformats.org/officeDocument/2006/relationships/image" Target="../media/image2.png"/><Relationship Id="rId17" Type="http://schemas.openxmlformats.org/officeDocument/2006/relationships/image" Target="../media/image36.png"/><Relationship Id="rId2" Type="http://schemas.openxmlformats.org/officeDocument/2006/relationships/tags" Target="../tags/tag68.xml"/><Relationship Id="rId16" Type="http://schemas.openxmlformats.org/officeDocument/2006/relationships/image" Target="../media/image35.png"/><Relationship Id="rId20" Type="http://schemas.openxmlformats.org/officeDocument/2006/relationships/image" Target="../media/image39.jpe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4.png"/><Relationship Id="rId5" Type="http://schemas.openxmlformats.org/officeDocument/2006/relationships/tags" Target="../tags/tag71.xml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38.png"/><Relationship Id="rId4" Type="http://schemas.openxmlformats.org/officeDocument/2006/relationships/tags" Target="../tags/tag7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chart" Target="../charts/chart2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chart" Target="../charts/chart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2.png"/><Relationship Id="rId5" Type="http://schemas.openxmlformats.org/officeDocument/2006/relationships/tags" Target="../tags/tag81.xml"/><Relationship Id="rId10" Type="http://schemas.openxmlformats.org/officeDocument/2006/relationships/image" Target="../media/image4.png"/><Relationship Id="rId4" Type="http://schemas.openxmlformats.org/officeDocument/2006/relationships/tags" Target="../tags/tag80.xml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package" Target="../embeddings/Microsoft_Excel_Worksheet1.xlsx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.png"/><Relationship Id="rId20" Type="http://schemas.openxmlformats.org/officeDocument/2006/relationships/image" Target="../media/image70.png"/><Relationship Id="rId1" Type="http://schemas.openxmlformats.org/officeDocument/2006/relationships/tags" Target="../tags/tag8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jpe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69.wmf"/><Relationship Id="rId4" Type="http://schemas.openxmlformats.org/officeDocument/2006/relationships/image" Target="../media/image2.png"/><Relationship Id="rId9" Type="http://schemas.openxmlformats.org/officeDocument/2006/relationships/image" Target="../media/image60.png"/><Relationship Id="rId14" Type="http://schemas.openxmlformats.org/officeDocument/2006/relationships/image" Target="../media/image6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3.png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wmf"/><Relationship Id="rId4" Type="http://schemas.openxmlformats.org/officeDocument/2006/relationships/package" Target="../embeddings/Microsoft_PowerPoint_Presentation.ppt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emf"/><Relationship Id="rId4" Type="http://schemas.openxmlformats.org/officeDocument/2006/relationships/image" Target="../media/image72.jpe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image" Target="../media/image82.wmf"/><Relationship Id="rId5" Type="http://schemas.openxmlformats.org/officeDocument/2006/relationships/package" Target="../embeddings/Microsoft_PowerPoint_Presentation2.pptx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83.wmf"/><Relationship Id="rId5" Type="http://schemas.openxmlformats.org/officeDocument/2006/relationships/package" Target="../embeddings/Microsoft_PowerPoint_Presentation3.pptx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image" Target="../media/image87.wmf"/><Relationship Id="rId5" Type="http://schemas.openxmlformats.org/officeDocument/2006/relationships/package" Target="../embeddings/Microsoft_PowerPoint_Presentation4.pptx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6" Type="http://schemas.openxmlformats.org/officeDocument/2006/relationships/image" Target="../media/image92.wmf"/><Relationship Id="rId5" Type="http://schemas.openxmlformats.org/officeDocument/2006/relationships/package" Target="../embeddings/Microsoft_Excel_Worksheet5.xlsx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2.png"/><Relationship Id="rId3" Type="http://schemas.openxmlformats.org/officeDocument/2006/relationships/tags" Target="../tags/tag103.xml"/><Relationship Id="rId7" Type="http://schemas.openxmlformats.org/officeDocument/2006/relationships/image" Target="../media/image4.png"/><Relationship Id="rId12" Type="http://schemas.openxmlformats.org/officeDocument/2006/relationships/image" Target="../media/image101.png"/><Relationship Id="rId2" Type="http://schemas.openxmlformats.org/officeDocument/2006/relationships/tags" Target="../tags/tag102.xml"/><Relationship Id="rId1" Type="http://schemas.openxmlformats.org/officeDocument/2006/relationships/themeOverride" Target="../theme/themeOverride2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tags" Target="../tags/tag104.xml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.pn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0.png"/><Relationship Id="rId2" Type="http://schemas.openxmlformats.org/officeDocument/2006/relationships/tags" Target="../tags/tag105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0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2.png"/><Relationship Id="rId2" Type="http://schemas.openxmlformats.org/officeDocument/2006/relationships/tags" Target="../tags/tag106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108.xml"/><Relationship Id="rId7" Type="http://schemas.openxmlformats.org/officeDocument/2006/relationships/image" Target="../media/image114.png"/><Relationship Id="rId2" Type="http://schemas.openxmlformats.org/officeDocument/2006/relationships/tags" Target="../tags/tag10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6.png"/><Relationship Id="rId2" Type="http://schemas.openxmlformats.org/officeDocument/2006/relationships/tags" Target="../tags/tag109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9" Type="http://schemas.openxmlformats.org/officeDocument/2006/relationships/image" Target="../media/image2.png"/><Relationship Id="rId21" Type="http://schemas.openxmlformats.org/officeDocument/2006/relationships/tags" Target="../tags/tag46.xml"/><Relationship Id="rId34" Type="http://schemas.openxmlformats.org/officeDocument/2006/relationships/tags" Target="../tags/tag59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33" Type="http://schemas.openxmlformats.org/officeDocument/2006/relationships/tags" Target="../tags/tag58.xml"/><Relationship Id="rId38" Type="http://schemas.openxmlformats.org/officeDocument/2006/relationships/image" Target="../media/image4.png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tags" Target="../tags/tag54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tags" Target="../tags/tag57.xml"/><Relationship Id="rId37" Type="http://schemas.openxmlformats.org/officeDocument/2006/relationships/slideLayout" Target="../slideLayouts/slideLayout2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36" Type="http://schemas.openxmlformats.org/officeDocument/2006/relationships/tags" Target="../tags/tag61.xml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tags" Target="../tags/tag56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tags" Target="../tags/tag55.xml"/><Relationship Id="rId35" Type="http://schemas.openxmlformats.org/officeDocument/2006/relationships/tags" Target="../tags/tag60.xml"/><Relationship Id="rId8" Type="http://schemas.openxmlformats.org/officeDocument/2006/relationships/tags" Target="../tags/tag33.xml"/><Relationship Id="rId3" Type="http://schemas.openxmlformats.org/officeDocument/2006/relationships/tags" Target="../tags/tag2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1" Type="http://schemas.openxmlformats.org/officeDocument/2006/relationships/tags" Target="../tags/tag6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.xlsx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878994" y="5868412"/>
            <a:ext cx="3240608" cy="4001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defTabSz="457200" hangingPunct="0">
              <a:defRPr sz="2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GB" sz="13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赋予世界安全能量</a:t>
            </a:r>
            <a:r>
              <a:rPr lang="zh-CN" altLang="en-US" sz="13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！</a:t>
            </a:r>
            <a:endParaRPr sz="1300" kern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indent="6350" defTabSz="457200" hangingPunct="0">
              <a:defRPr sz="2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GB" sz="13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Empowering the World Safe Energy!</a:t>
            </a:r>
          </a:p>
        </p:txBody>
      </p:sp>
      <p:sp>
        <p:nvSpPr>
          <p:cNvPr id="4" name="上海众芮信息工程有限公司"/>
          <p:cNvSpPr txBox="1"/>
          <p:nvPr/>
        </p:nvSpPr>
        <p:spPr>
          <a:xfrm>
            <a:off x="2394688" y="2402513"/>
            <a:ext cx="7670800" cy="97409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1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defTabSz="457200" hangingPunct="0"/>
            <a:r>
              <a:rPr lang="zh-CN" altLang="en-US" sz="6000" kern="0" dirty="0"/>
              <a:t>常州产线设计方案汇报</a:t>
            </a:r>
          </a:p>
        </p:txBody>
      </p:sp>
      <p:pic>
        <p:nvPicPr>
          <p:cNvPr id="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32" y="741446"/>
            <a:ext cx="2240120" cy="4833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上海众芮信息工程有限公司"/>
          <p:cNvSpPr txBox="1"/>
          <p:nvPr/>
        </p:nvSpPr>
        <p:spPr>
          <a:xfrm>
            <a:off x="9874689" y="4947053"/>
            <a:ext cx="1454150" cy="6965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1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defTabSz="457200" hangingPunct="0"/>
            <a:r>
              <a:rPr lang="zh-CN" altLang="en-US" sz="1400" kern="0" dirty="0"/>
              <a:t>汇报人：</a:t>
            </a:r>
            <a:endParaRPr lang="en-US" altLang="zh-CN" sz="1400" kern="0" dirty="0"/>
          </a:p>
          <a:p>
            <a:pPr defTabSz="457200" hangingPunct="0"/>
            <a:endParaRPr lang="en-US" altLang="zh-CN" sz="1400" kern="0" dirty="0"/>
          </a:p>
          <a:p>
            <a:pPr defTabSz="457200" hangingPunct="0"/>
            <a:r>
              <a:rPr lang="zh-CN" altLang="en-US" sz="1400" kern="0" dirty="0"/>
              <a:t>日    期：</a:t>
            </a:r>
            <a:r>
              <a:rPr lang="en-US" altLang="zh-CN" sz="1400" kern="0" dirty="0"/>
              <a:t>241229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555" y="141605"/>
            <a:ext cx="1189355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工艺流程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＆先进技术应用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文本框 38"/>
          <p:cNvSpPr txBox="1"/>
          <p:nvPr/>
        </p:nvSpPr>
        <p:spPr>
          <a:xfrm>
            <a:off x="304165" y="85208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b="1">
                <a:latin typeface="Arial" panose="020B0604020202020204" pitchFamily="34" charset="0"/>
                <a:ea typeface="微软雅黑" panose="020B0503020204020204" charset="-122"/>
              </a:rPr>
              <a:t>双层涂布技术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60" y="1750695"/>
            <a:ext cx="3412490" cy="1750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8640" y="1149265"/>
            <a:ext cx="4064000" cy="58356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兼容单层和双层涂布方式；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提升负极粘结力、比容量、压实等；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2715" y="79557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b="1">
                <a:latin typeface="Arial" panose="020B0604020202020204" pitchFamily="34" charset="0"/>
                <a:ea typeface="微软雅黑" panose="020B0503020204020204" charset="-122"/>
              </a:rPr>
              <a:t>余热回收技术</a:t>
            </a:r>
          </a:p>
        </p:txBody>
      </p:sp>
      <p:pic>
        <p:nvPicPr>
          <p:cNvPr id="7" name="图片 -21474826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270" y="1804035"/>
            <a:ext cx="240919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362065" y="1220385"/>
            <a:ext cx="4064000" cy="58356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涂布机约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110℃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排风与约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20℃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新风换热，节能降耗，节省蒸汽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1.77t/h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4505" y="351845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b="1">
                <a:latin typeface="Arial" panose="020B0604020202020204" pitchFamily="34" charset="0"/>
                <a:ea typeface="微软雅黑" panose="020B0503020204020204" charset="-122"/>
              </a:rPr>
              <a:t>极耳压延技术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8640" y="3834045"/>
            <a:ext cx="4064000" cy="107632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极耳箔材预延展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charset="-122"/>
              </a:rPr>
              <a:t>3‰~8%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降低断带频次；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青岛力神加此装置断带率由2.2%降低到0.3%；</a:t>
            </a:r>
            <a:endParaRPr lang="zh-CN" altLang="en-US" sz="16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70" y="4596765"/>
            <a:ext cx="2751455" cy="18700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88760" y="350067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b="1">
                <a:latin typeface="Arial" panose="020B0604020202020204" pitchFamily="34" charset="0"/>
                <a:ea typeface="微软雅黑" panose="020B0503020204020204" charset="-122"/>
              </a:rPr>
              <a:t>在线擦辊技术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88760" y="3834130"/>
            <a:ext cx="4830445" cy="58356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提升设备稼动率（每班提升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charset="-122"/>
              </a:rPr>
              <a:t>1h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设备开动率）；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提升极片外观质量；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395" y="4432935"/>
            <a:ext cx="3421380" cy="2166620"/>
          </a:xfrm>
          <a:prstGeom prst="rect">
            <a:avLst/>
          </a:prstGeom>
        </p:spPr>
      </p:pic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879283"/>
              </p:ext>
            </p:extLst>
          </p:nvPr>
        </p:nvGraphicFramePr>
        <p:xfrm>
          <a:off x="10652760" y="100393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0" imgW="971550" imgH="800100" progId="Word.Document.12">
                  <p:embed/>
                </p:oleObj>
              </mc:Choice>
              <mc:Fallback>
                <p:oleObj name="Document" showAsIcon="1" r:id="rId10" imgW="971550" imgH="800100" progId="Word.Document.12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52760" y="100393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555" y="141605"/>
            <a:ext cx="1189355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工艺流程＆先进技术应用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117" y="2239235"/>
            <a:ext cx="1830778" cy="8295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5135" y="85145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</a:rPr>
              <a:t>焊接质量在线监控技术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2492" y="2218498"/>
            <a:ext cx="1683479" cy="8295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7116" y="1258036"/>
            <a:ext cx="4064000" cy="830997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实时采集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时间、功率、振幅、高度等参数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对每个参数进行建模分析，挑离群不良；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93267" y="849013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</a:rPr>
              <a:t>加压接触式烘烤技术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69992" y="1280906"/>
            <a:ext cx="4064000" cy="830997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烘干效率比鼓风式烘箱提升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60%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烘箱隔热，节能降耗，对环境影响小；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100kg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拘束力，保证外观平整；</a:t>
            </a:r>
          </a:p>
        </p:txBody>
      </p: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8901992" y="2146176"/>
            <a:ext cx="2407137" cy="1206157"/>
            <a:chOff x="169" y="1717"/>
            <a:chExt cx="12344" cy="6295"/>
          </a:xfrm>
        </p:grpSpPr>
        <p:pic>
          <p:nvPicPr>
            <p:cNvPr id="15" name="图片 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9" y="2573"/>
              <a:ext cx="5062" cy="4962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6" name="组合 15"/>
            <p:cNvGrpSpPr/>
            <p:nvPr/>
          </p:nvGrpSpPr>
          <p:grpSpPr>
            <a:xfrm>
              <a:off x="2520" y="1717"/>
              <a:ext cx="9993" cy="6295"/>
              <a:chOff x="2520" y="1717"/>
              <a:chExt cx="9993" cy="6295"/>
            </a:xfrm>
          </p:grpSpPr>
          <p:sp>
            <p:nvSpPr>
              <p:cNvPr id="17" name="文本框 27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389" y="1717"/>
                <a:ext cx="4124" cy="2409"/>
              </a:xfrm>
              <a:prstGeom prst="rect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anchor="t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微软雅黑" panose="020B0503020204020204" charset="-122"/>
                    <a:ea typeface="微软雅黑" panose="020B0503020204020204" charset="-122"/>
                  </a:rPr>
                  <a:t>发热板导向</a:t>
                </a:r>
              </a:p>
            </p:txBody>
          </p:sp>
          <p:sp>
            <p:nvSpPr>
              <p:cNvPr id="18" name="文本框 2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111" y="3673"/>
                <a:ext cx="1570" cy="3862"/>
              </a:xfrm>
              <a:prstGeom prst="rect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anchor="t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微软雅黑" panose="020B0503020204020204" charset="-122"/>
                    <a:ea typeface="微软雅黑" panose="020B0503020204020204" charset="-122"/>
                  </a:rPr>
                  <a:t>电池导向</a:t>
                </a:r>
              </a:p>
            </p:txBody>
          </p:sp>
          <p:sp>
            <p:nvSpPr>
              <p:cNvPr id="19" name="文本框 2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276" y="5649"/>
                <a:ext cx="1049" cy="2363"/>
              </a:xfrm>
              <a:prstGeom prst="rect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anchor="t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微软雅黑" panose="020B0503020204020204" charset="-122"/>
                    <a:ea typeface="微软雅黑" panose="020B0503020204020204" charset="-122"/>
                  </a:rPr>
                  <a:t>衬套</a:t>
                </a:r>
              </a:p>
            </p:txBody>
          </p:sp>
          <p:cxnSp>
            <p:nvCxnSpPr>
              <p:cNvPr id="20" name="直接箭头连接符 19"/>
              <p:cNvCxnSpPr/>
              <p:nvPr/>
            </p:nvCxnSpPr>
            <p:spPr>
              <a:xfrm flipH="1">
                <a:off x="2520" y="2708"/>
                <a:ext cx="2365" cy="42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>
                <p:custDataLst>
                  <p:tags r:id="rId6"/>
                </p:custDataLst>
              </p:nvPr>
            </p:nvCxnSpPr>
            <p:spPr>
              <a:xfrm flipH="1">
                <a:off x="5468" y="6430"/>
                <a:ext cx="1788" cy="61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7380" y="5578"/>
                <a:ext cx="1313" cy="125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23" name="直接箭头连接符 22"/>
              <p:cNvCxnSpPr/>
              <p:nvPr>
                <p:custDataLst>
                  <p:tags r:id="rId8"/>
                </p:custDataLst>
              </p:nvPr>
            </p:nvCxnSpPr>
            <p:spPr>
              <a:xfrm flipH="1">
                <a:off x="7368" y="3078"/>
                <a:ext cx="1115" cy="127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5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50" y="1765"/>
                <a:ext cx="1208" cy="295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5" name="图片 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85" y="1735"/>
                <a:ext cx="1285" cy="194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15072" y="2214347"/>
            <a:ext cx="1844821" cy="1069817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206218" y="3603702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</a:rPr>
              <a:t>原位聚合技术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80458" y="4079045"/>
            <a:ext cx="4064000" cy="1077218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在成熟的设备模型基础上进行开发（烘箱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+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夹具），保证设备稳定性；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烘箱隔热，节能降耗，对环境影响小；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成本低、空间利用率高；</a:t>
            </a:r>
          </a:p>
        </p:txBody>
      </p:sp>
      <p:pic>
        <p:nvPicPr>
          <p:cNvPr id="30" name="图片 29" descr="图片包含 卡车, 汽车, 机器, 烤箱&#10;&#10;描述已自动生成"/>
          <p:cNvPicPr>
            <a:picLocks noChangeAspect="1"/>
          </p:cNvPicPr>
          <p:nvPr/>
        </p:nvPicPr>
        <p:blipFill rotWithShape="1">
          <a:blip r:embed="rId20"/>
          <a:srcRect l="6161" t="16967" r="-230" b="17171"/>
          <a:stretch>
            <a:fillRect/>
          </a:stretch>
        </p:blipFill>
        <p:spPr>
          <a:xfrm>
            <a:off x="9225267" y="5358904"/>
            <a:ext cx="1865964" cy="1077218"/>
          </a:xfrm>
          <a:prstGeom prst="rect">
            <a:avLst/>
          </a:prstGeom>
        </p:spPr>
      </p:pic>
      <p:pic>
        <p:nvPicPr>
          <p:cNvPr id="31" name="图片 30" descr="图片包含 室内, 桌子, 柜台, 大&#10;&#10;描述已自动生成"/>
          <p:cNvPicPr>
            <a:picLocks noChangeAspect="1"/>
          </p:cNvPicPr>
          <p:nvPr/>
        </p:nvPicPr>
        <p:blipFill rotWithShape="1">
          <a:blip r:embed="rId21"/>
          <a:srcRect r="17022" b="28078"/>
          <a:stretch>
            <a:fillRect/>
          </a:stretch>
        </p:blipFill>
        <p:spPr>
          <a:xfrm>
            <a:off x="7338216" y="5358904"/>
            <a:ext cx="1657082" cy="107721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45246" y="3603702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</a:rPr>
              <a:t>电解质加注技术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90201" y="4046805"/>
            <a:ext cx="4394843" cy="1077218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真空拍打浸润：使电解质充分接触极片，加速浸润；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配置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2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套储液罐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+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注液泵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+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加注管道，应对特殊电解质的凝固、清洗等；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2117" y="5096302"/>
            <a:ext cx="2203406" cy="160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08138" y="5113973"/>
            <a:ext cx="2203406" cy="157153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555" y="141605"/>
            <a:ext cx="1189355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工艺流程＆先进技术应用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" name="文本框 58"/>
          <p:cNvSpPr txBox="1"/>
          <p:nvPr/>
        </p:nvSpPr>
        <p:spPr>
          <a:xfrm>
            <a:off x="317114" y="1125828"/>
            <a:ext cx="4824051" cy="1077218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节能增效：充放电效率比并联模式高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10%~20%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左右；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串联回路电流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一致性好，减少测量误差；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DCDC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模块、线缆少，投资相对低；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97140" y="797416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</a:rPr>
              <a:t>串联电源技术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436" y="2164438"/>
            <a:ext cx="1710659" cy="136663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文本框 61"/>
          <p:cNvSpPr txBox="1"/>
          <p:nvPr/>
        </p:nvSpPr>
        <p:spPr>
          <a:xfrm>
            <a:off x="697139" y="3819987"/>
            <a:ext cx="4064000" cy="369332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>
            <a:defPPr>
              <a:defRPr lang="en-US"/>
            </a:defPPr>
            <a:lvl1pPr marL="285750" indent="-285750">
              <a:buFont typeface="Wingdings" panose="05000000000000000000" charset="0"/>
              <a:buChar char="u"/>
              <a:defRPr b="1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水冷夹具分容技术</a:t>
            </a:r>
          </a:p>
        </p:txBody>
      </p:sp>
      <p:pic>
        <p:nvPicPr>
          <p:cNvPr id="63" name="图片 62" descr="图形用户界面, 图示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626" y="5120590"/>
            <a:ext cx="2323640" cy="1438444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317114" y="4239456"/>
            <a:ext cx="4665305" cy="830997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夹具提供压力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0~5t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，有效应对硅负极膨胀问题；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直通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22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℃冷水，保证恒温测试环境，简化控制逻辑，降低成本；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141155" y="787859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</a:rPr>
              <a:t>多方位消防技术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561" y="2076562"/>
            <a:ext cx="1008204" cy="111828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文本框 66"/>
          <p:cNvSpPr txBox="1"/>
          <p:nvPr/>
        </p:nvSpPr>
        <p:spPr>
          <a:xfrm>
            <a:off x="5840502" y="1245565"/>
            <a:ext cx="6175603" cy="830997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、料框增加隔热防火材料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应对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三元高镍体系热反应很快，在每两支电芯之间增加防火材料（常用玻纤、陶纤等）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8" name="图片 67" descr="图片包含 图示&#10;&#10;描述已自动生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8360" y="2055119"/>
            <a:ext cx="1452343" cy="1224645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5840502" y="3480645"/>
            <a:ext cx="6175603" cy="1402628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2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、静置库采用主动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+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被动互补喷淋方案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套电磁阀控制喷淋头：可实现火灾极早期通过自动或人工启动喷淋；</a:t>
            </a:r>
            <a:endParaRPr lang="en-US" altLang="zh-CN" sz="1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1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套爆珠式喷淋（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68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℃常用）：防止电磁阀失效无法开启喷淋；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505" y="2057803"/>
            <a:ext cx="1940846" cy="1160793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5840502" y="5100452"/>
            <a:ext cx="6175603" cy="1400896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3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、化成分容消防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天车库位开放，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1230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无法形成浓度条件，保留烟、温报警，取消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1230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喷淋，避免无效投资；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定制灭火器，人员可快速操作；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555" y="141605"/>
            <a:ext cx="1189355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工艺流程＆先进技术应用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10"/>
          <p:cNvSpPr txBox="1"/>
          <p:nvPr/>
        </p:nvSpPr>
        <p:spPr>
          <a:xfrm>
            <a:off x="122555" y="842010"/>
            <a:ext cx="1172845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charset="-122"/>
              </a:rPr>
              <a:t>本期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</a:rPr>
              <a:t>功能预留</a:t>
            </a:r>
            <a:r>
              <a:rPr lang="zh-CN" altLang="en-US" sz="1800" b="1" dirty="0">
                <a:latin typeface="Arial" panose="020B0604020202020204" pitchFamily="34" charset="0"/>
                <a:ea typeface="微软雅黑" panose="020B0503020204020204" charset="-122"/>
              </a:rPr>
              <a:t>：</a:t>
            </a:r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376401"/>
              </p:ext>
            </p:extLst>
          </p:nvPr>
        </p:nvGraphicFramePr>
        <p:xfrm>
          <a:off x="313931" y="1892128"/>
          <a:ext cx="11054619" cy="2127451"/>
        </p:xfrm>
        <a:graphic>
          <a:graphicData uri="http://schemas.openxmlformats.org/drawingml/2006/table">
            <a:tbl>
              <a:tblPr firstRow="1">
                <a:tableStyleId>{4E7A634B-CD6F-40DA-BC7E-23963F36695F}</a:tableStyleId>
              </a:tblPr>
              <a:tblGrid>
                <a:gridCol w="694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1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0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09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预留技术项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技术细节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1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在线</a:t>
                      </a:r>
                      <a:r>
                        <a:rPr 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b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XRAY</a:t>
                      </a:r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检测叠片极组效果不佳，是行业难点；</a:t>
                      </a:r>
                      <a:b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工业</a:t>
                      </a:r>
                      <a:r>
                        <a:rPr lang="en-US" altLang="zh-CN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检测效果好，在头部电池厂应用增多；但目前效率不高，投资成本较高；</a:t>
                      </a:r>
                      <a:b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预留在线</a:t>
                      </a:r>
                      <a:r>
                        <a:rPr lang="en-US" altLang="zh-CN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预留位置，技术验证后加装；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9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电芯泄露检测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目前行业难点：正压测试、负压测试、</a:t>
                      </a:r>
                      <a:r>
                        <a:rPr lang="en-US" altLang="zh-CN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VOC</a:t>
                      </a:r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测试误判率均较高，工位基本是屏蔽状态；</a:t>
                      </a:r>
                      <a:b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预留测漏位置，待技术成熟后加装；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598" y="2294252"/>
            <a:ext cx="1635125" cy="80645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9149" y="2271233"/>
            <a:ext cx="1597025" cy="8524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555" y="141605"/>
            <a:ext cx="1125855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产能规划＆布局＆人流物流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任意多边形: 形状 22"/>
          <p:cNvSpPr/>
          <p:nvPr>
            <p:custDataLst>
              <p:tags r:id="rId2"/>
            </p:custDataLst>
          </p:nvPr>
        </p:nvSpPr>
        <p:spPr>
          <a:xfrm>
            <a:off x="1071880" y="1328420"/>
            <a:ext cx="10175875" cy="5066030"/>
          </a:xfrm>
          <a:custGeom>
            <a:avLst/>
            <a:gdLst>
              <a:gd name="connsiteX0" fmla="*/ 215906 w 10768330"/>
              <a:gd name="connsiteY0" fmla="*/ 0 h 5234940"/>
              <a:gd name="connsiteX1" fmla="*/ 2742639 w 10768330"/>
              <a:gd name="connsiteY1" fmla="*/ 0 h 5234940"/>
              <a:gd name="connsiteX2" fmla="*/ 2895329 w 10768330"/>
              <a:gd name="connsiteY2" fmla="*/ 63259 h 5234940"/>
              <a:gd name="connsiteX3" fmla="*/ 3127406 w 10768330"/>
              <a:gd name="connsiteY3" fmla="*/ 295342 h 5234940"/>
              <a:gd name="connsiteX4" fmla="*/ 3280095 w 10768330"/>
              <a:gd name="connsiteY4" fmla="*/ 358593 h 5234940"/>
              <a:gd name="connsiteX5" fmla="*/ 10552468 w 10768330"/>
              <a:gd name="connsiteY5" fmla="*/ 358593 h 5234940"/>
              <a:gd name="connsiteX6" fmla="*/ 10768330 w 10768330"/>
              <a:gd name="connsiteY6" fmla="*/ 574490 h 5234940"/>
              <a:gd name="connsiteX7" fmla="*/ 10768330 w 10768330"/>
              <a:gd name="connsiteY7" fmla="*/ 5018988 h 5234940"/>
              <a:gd name="connsiteX8" fmla="*/ 10552433 w 10768330"/>
              <a:gd name="connsiteY8" fmla="*/ 5234940 h 5234940"/>
              <a:gd name="connsiteX9" fmla="*/ 3495421 w 10768330"/>
              <a:gd name="connsiteY9" fmla="*/ 5234940 h 5234940"/>
              <a:gd name="connsiteX10" fmla="*/ 3495400 w 10768330"/>
              <a:gd name="connsiteY10" fmla="*/ 5234940 h 5234940"/>
              <a:gd name="connsiteX11" fmla="*/ 1999721 w 10768330"/>
              <a:gd name="connsiteY11" fmla="*/ 5234940 h 5234940"/>
              <a:gd name="connsiteX12" fmla="*/ 1999679 w 10768330"/>
              <a:gd name="connsiteY12" fmla="*/ 5234940 h 5234940"/>
              <a:gd name="connsiteX13" fmla="*/ 215839 w 10768330"/>
              <a:gd name="connsiteY13" fmla="*/ 5234940 h 5234940"/>
              <a:gd name="connsiteX14" fmla="*/ 0 w 10768330"/>
              <a:gd name="connsiteY14" fmla="*/ 5019039 h 5234940"/>
              <a:gd name="connsiteX15" fmla="*/ 0 w 10768330"/>
              <a:gd name="connsiteY15" fmla="*/ 215906 h 5234940"/>
              <a:gd name="connsiteX16" fmla="*/ 215906 w 10768330"/>
              <a:gd name="connsiteY16" fmla="*/ 0 h 5234940"/>
              <a:gd name="connsiteX0-1" fmla="*/ 215906 w 10768330"/>
              <a:gd name="connsiteY0-2" fmla="*/ 0 h 5234940"/>
              <a:gd name="connsiteX1-3" fmla="*/ 2742639 w 10768330"/>
              <a:gd name="connsiteY1-4" fmla="*/ 0 h 5234940"/>
              <a:gd name="connsiteX2-5" fmla="*/ 2895329 w 10768330"/>
              <a:gd name="connsiteY2-6" fmla="*/ 63259 h 5234940"/>
              <a:gd name="connsiteX3-7" fmla="*/ 3127406 w 10768330"/>
              <a:gd name="connsiteY3-8" fmla="*/ 295342 h 5234940"/>
              <a:gd name="connsiteX4-9" fmla="*/ 3280095 w 10768330"/>
              <a:gd name="connsiteY4-10" fmla="*/ 358593 h 5234940"/>
              <a:gd name="connsiteX5-11" fmla="*/ 10552468 w 10768330"/>
              <a:gd name="connsiteY5-12" fmla="*/ 358593 h 5234940"/>
              <a:gd name="connsiteX6-13" fmla="*/ 10768330 w 10768330"/>
              <a:gd name="connsiteY6-14" fmla="*/ 574490 h 5234940"/>
              <a:gd name="connsiteX7-15" fmla="*/ 10768330 w 10768330"/>
              <a:gd name="connsiteY7-16" fmla="*/ 5018988 h 5234940"/>
              <a:gd name="connsiteX8-17" fmla="*/ 10552433 w 10768330"/>
              <a:gd name="connsiteY8-18" fmla="*/ 5234940 h 5234940"/>
              <a:gd name="connsiteX9-19" fmla="*/ 3495421 w 10768330"/>
              <a:gd name="connsiteY9-20" fmla="*/ 5234940 h 5234940"/>
              <a:gd name="connsiteX10-21" fmla="*/ 3495400 w 10768330"/>
              <a:gd name="connsiteY10-22" fmla="*/ 5234940 h 5234940"/>
              <a:gd name="connsiteX11-23" fmla="*/ 1999721 w 10768330"/>
              <a:gd name="connsiteY11-24" fmla="*/ 5234940 h 5234940"/>
              <a:gd name="connsiteX12-25" fmla="*/ 1999679 w 10768330"/>
              <a:gd name="connsiteY12-26" fmla="*/ 5234940 h 5234940"/>
              <a:gd name="connsiteX13-27" fmla="*/ 215839 w 10768330"/>
              <a:gd name="connsiteY13-28" fmla="*/ 5234940 h 5234940"/>
              <a:gd name="connsiteX14-29" fmla="*/ 0 w 10768330"/>
              <a:gd name="connsiteY14-30" fmla="*/ 5019039 h 5234940"/>
              <a:gd name="connsiteX15-31" fmla="*/ 0 w 10768330"/>
              <a:gd name="connsiteY15-32" fmla="*/ 215906 h 5234940"/>
              <a:gd name="connsiteX16-33" fmla="*/ 215906 w 10768330"/>
              <a:gd name="connsiteY16-34" fmla="*/ 0 h 5234940"/>
              <a:gd name="connsiteX0-35" fmla="*/ 215906 w 10768330"/>
              <a:gd name="connsiteY0-36" fmla="*/ 0 h 5234940"/>
              <a:gd name="connsiteX1-37" fmla="*/ 2742639 w 10768330"/>
              <a:gd name="connsiteY1-38" fmla="*/ 0 h 5234940"/>
              <a:gd name="connsiteX2-39" fmla="*/ 2895329 w 10768330"/>
              <a:gd name="connsiteY2-40" fmla="*/ 63259 h 5234940"/>
              <a:gd name="connsiteX3-41" fmla="*/ 3127406 w 10768330"/>
              <a:gd name="connsiteY3-42" fmla="*/ 295342 h 5234940"/>
              <a:gd name="connsiteX4-43" fmla="*/ 3280095 w 10768330"/>
              <a:gd name="connsiteY4-44" fmla="*/ 358593 h 5234940"/>
              <a:gd name="connsiteX5-45" fmla="*/ 10552468 w 10768330"/>
              <a:gd name="connsiteY5-46" fmla="*/ 358593 h 5234940"/>
              <a:gd name="connsiteX6-47" fmla="*/ 10768330 w 10768330"/>
              <a:gd name="connsiteY6-48" fmla="*/ 574490 h 5234940"/>
              <a:gd name="connsiteX7-49" fmla="*/ 10768330 w 10768330"/>
              <a:gd name="connsiteY7-50" fmla="*/ 5018988 h 5234940"/>
              <a:gd name="connsiteX8-51" fmla="*/ 10552433 w 10768330"/>
              <a:gd name="connsiteY8-52" fmla="*/ 5234940 h 5234940"/>
              <a:gd name="connsiteX9-53" fmla="*/ 3495421 w 10768330"/>
              <a:gd name="connsiteY9-54" fmla="*/ 5234940 h 5234940"/>
              <a:gd name="connsiteX10-55" fmla="*/ 3495400 w 10768330"/>
              <a:gd name="connsiteY10-56" fmla="*/ 5234940 h 5234940"/>
              <a:gd name="connsiteX11-57" fmla="*/ 1999721 w 10768330"/>
              <a:gd name="connsiteY11-58" fmla="*/ 5234940 h 5234940"/>
              <a:gd name="connsiteX12-59" fmla="*/ 1999679 w 10768330"/>
              <a:gd name="connsiteY12-60" fmla="*/ 5234940 h 5234940"/>
              <a:gd name="connsiteX13-61" fmla="*/ 215839 w 10768330"/>
              <a:gd name="connsiteY13-62" fmla="*/ 5234940 h 5234940"/>
              <a:gd name="connsiteX14-63" fmla="*/ 0 w 10768330"/>
              <a:gd name="connsiteY14-64" fmla="*/ 5019039 h 5234940"/>
              <a:gd name="connsiteX15-65" fmla="*/ 0 w 10768330"/>
              <a:gd name="connsiteY15-66" fmla="*/ 215906 h 5234940"/>
              <a:gd name="connsiteX16-67" fmla="*/ 215906 w 10768330"/>
              <a:gd name="connsiteY16-68" fmla="*/ 0 h 5234940"/>
              <a:gd name="connsiteX0-69" fmla="*/ 215906 w 10768330"/>
              <a:gd name="connsiteY0-70" fmla="*/ 0 h 5234940"/>
              <a:gd name="connsiteX1-71" fmla="*/ 2742639 w 10768330"/>
              <a:gd name="connsiteY1-72" fmla="*/ 0 h 5234940"/>
              <a:gd name="connsiteX2-73" fmla="*/ 2895329 w 10768330"/>
              <a:gd name="connsiteY2-74" fmla="*/ 63259 h 5234940"/>
              <a:gd name="connsiteX3-75" fmla="*/ 3127406 w 10768330"/>
              <a:gd name="connsiteY3-76" fmla="*/ 295342 h 5234940"/>
              <a:gd name="connsiteX4-77" fmla="*/ 3280095 w 10768330"/>
              <a:gd name="connsiteY4-78" fmla="*/ 358593 h 5234940"/>
              <a:gd name="connsiteX5-79" fmla="*/ 10552468 w 10768330"/>
              <a:gd name="connsiteY5-80" fmla="*/ 358593 h 5234940"/>
              <a:gd name="connsiteX6-81" fmla="*/ 10768330 w 10768330"/>
              <a:gd name="connsiteY6-82" fmla="*/ 574490 h 5234940"/>
              <a:gd name="connsiteX7-83" fmla="*/ 10768330 w 10768330"/>
              <a:gd name="connsiteY7-84" fmla="*/ 5018988 h 5234940"/>
              <a:gd name="connsiteX8-85" fmla="*/ 10552433 w 10768330"/>
              <a:gd name="connsiteY8-86" fmla="*/ 5234940 h 5234940"/>
              <a:gd name="connsiteX9-87" fmla="*/ 3495421 w 10768330"/>
              <a:gd name="connsiteY9-88" fmla="*/ 5234940 h 5234940"/>
              <a:gd name="connsiteX10-89" fmla="*/ 3495400 w 10768330"/>
              <a:gd name="connsiteY10-90" fmla="*/ 5234940 h 5234940"/>
              <a:gd name="connsiteX11-91" fmla="*/ 1999721 w 10768330"/>
              <a:gd name="connsiteY11-92" fmla="*/ 5234940 h 5234940"/>
              <a:gd name="connsiteX12-93" fmla="*/ 1999679 w 10768330"/>
              <a:gd name="connsiteY12-94" fmla="*/ 5234940 h 5234940"/>
              <a:gd name="connsiteX13-95" fmla="*/ 215839 w 10768330"/>
              <a:gd name="connsiteY13-96" fmla="*/ 5234940 h 5234940"/>
              <a:gd name="connsiteX14-97" fmla="*/ 0 w 10768330"/>
              <a:gd name="connsiteY14-98" fmla="*/ 5019039 h 5234940"/>
              <a:gd name="connsiteX15-99" fmla="*/ 0 w 10768330"/>
              <a:gd name="connsiteY15-100" fmla="*/ 215906 h 5234940"/>
              <a:gd name="connsiteX16-101" fmla="*/ 215906 w 10768330"/>
              <a:gd name="connsiteY16-102" fmla="*/ 0 h 5234940"/>
              <a:gd name="connsiteX0-103" fmla="*/ 215906 w 10768330"/>
              <a:gd name="connsiteY0-104" fmla="*/ 0 h 5234940"/>
              <a:gd name="connsiteX1-105" fmla="*/ 2742639 w 10768330"/>
              <a:gd name="connsiteY1-106" fmla="*/ 0 h 5234940"/>
              <a:gd name="connsiteX2-107" fmla="*/ 2895329 w 10768330"/>
              <a:gd name="connsiteY2-108" fmla="*/ 63259 h 5234940"/>
              <a:gd name="connsiteX3-109" fmla="*/ 3127406 w 10768330"/>
              <a:gd name="connsiteY3-110" fmla="*/ 295342 h 5234940"/>
              <a:gd name="connsiteX4-111" fmla="*/ 3280095 w 10768330"/>
              <a:gd name="connsiteY4-112" fmla="*/ 358593 h 5234940"/>
              <a:gd name="connsiteX5-113" fmla="*/ 10552468 w 10768330"/>
              <a:gd name="connsiteY5-114" fmla="*/ 358593 h 5234940"/>
              <a:gd name="connsiteX6-115" fmla="*/ 10768330 w 10768330"/>
              <a:gd name="connsiteY6-116" fmla="*/ 574490 h 5234940"/>
              <a:gd name="connsiteX7-117" fmla="*/ 10768330 w 10768330"/>
              <a:gd name="connsiteY7-118" fmla="*/ 5018988 h 5234940"/>
              <a:gd name="connsiteX8-119" fmla="*/ 10552433 w 10768330"/>
              <a:gd name="connsiteY8-120" fmla="*/ 5234940 h 5234940"/>
              <a:gd name="connsiteX9-121" fmla="*/ 3495421 w 10768330"/>
              <a:gd name="connsiteY9-122" fmla="*/ 5234940 h 5234940"/>
              <a:gd name="connsiteX10-123" fmla="*/ 3495400 w 10768330"/>
              <a:gd name="connsiteY10-124" fmla="*/ 5234940 h 5234940"/>
              <a:gd name="connsiteX11-125" fmla="*/ 1999721 w 10768330"/>
              <a:gd name="connsiteY11-126" fmla="*/ 5234940 h 5234940"/>
              <a:gd name="connsiteX12-127" fmla="*/ 1999679 w 10768330"/>
              <a:gd name="connsiteY12-128" fmla="*/ 5234940 h 5234940"/>
              <a:gd name="connsiteX13-129" fmla="*/ 215839 w 10768330"/>
              <a:gd name="connsiteY13-130" fmla="*/ 5234940 h 5234940"/>
              <a:gd name="connsiteX14-131" fmla="*/ 0 w 10768330"/>
              <a:gd name="connsiteY14-132" fmla="*/ 5019039 h 5234940"/>
              <a:gd name="connsiteX15-133" fmla="*/ 0 w 10768330"/>
              <a:gd name="connsiteY15-134" fmla="*/ 215906 h 5234940"/>
              <a:gd name="connsiteX16-135" fmla="*/ 215906 w 10768330"/>
              <a:gd name="connsiteY16-136" fmla="*/ 0 h 5234940"/>
              <a:gd name="connsiteX0-137" fmla="*/ 215906 w 10768330"/>
              <a:gd name="connsiteY0-138" fmla="*/ 0 h 5234940"/>
              <a:gd name="connsiteX1-139" fmla="*/ 2742639 w 10768330"/>
              <a:gd name="connsiteY1-140" fmla="*/ 0 h 5234940"/>
              <a:gd name="connsiteX2-141" fmla="*/ 2895329 w 10768330"/>
              <a:gd name="connsiteY2-142" fmla="*/ 63259 h 5234940"/>
              <a:gd name="connsiteX3-143" fmla="*/ 3127406 w 10768330"/>
              <a:gd name="connsiteY3-144" fmla="*/ 295342 h 5234940"/>
              <a:gd name="connsiteX4-145" fmla="*/ 3280095 w 10768330"/>
              <a:gd name="connsiteY4-146" fmla="*/ 358593 h 5234940"/>
              <a:gd name="connsiteX5-147" fmla="*/ 10552468 w 10768330"/>
              <a:gd name="connsiteY5-148" fmla="*/ 358593 h 5234940"/>
              <a:gd name="connsiteX6-149" fmla="*/ 10768330 w 10768330"/>
              <a:gd name="connsiteY6-150" fmla="*/ 574490 h 5234940"/>
              <a:gd name="connsiteX7-151" fmla="*/ 10768330 w 10768330"/>
              <a:gd name="connsiteY7-152" fmla="*/ 5018988 h 5234940"/>
              <a:gd name="connsiteX8-153" fmla="*/ 10552433 w 10768330"/>
              <a:gd name="connsiteY8-154" fmla="*/ 5234940 h 5234940"/>
              <a:gd name="connsiteX9-155" fmla="*/ 3495421 w 10768330"/>
              <a:gd name="connsiteY9-156" fmla="*/ 5234940 h 5234940"/>
              <a:gd name="connsiteX10-157" fmla="*/ 3495400 w 10768330"/>
              <a:gd name="connsiteY10-158" fmla="*/ 5234940 h 5234940"/>
              <a:gd name="connsiteX11-159" fmla="*/ 1999721 w 10768330"/>
              <a:gd name="connsiteY11-160" fmla="*/ 5234940 h 5234940"/>
              <a:gd name="connsiteX12-161" fmla="*/ 1999679 w 10768330"/>
              <a:gd name="connsiteY12-162" fmla="*/ 5234940 h 5234940"/>
              <a:gd name="connsiteX13-163" fmla="*/ 215839 w 10768330"/>
              <a:gd name="connsiteY13-164" fmla="*/ 5234940 h 5234940"/>
              <a:gd name="connsiteX14-165" fmla="*/ 0 w 10768330"/>
              <a:gd name="connsiteY14-166" fmla="*/ 5019039 h 5234940"/>
              <a:gd name="connsiteX15-167" fmla="*/ 0 w 10768330"/>
              <a:gd name="connsiteY15-168" fmla="*/ 215906 h 5234940"/>
              <a:gd name="connsiteX16-169" fmla="*/ 215906 w 10768330"/>
              <a:gd name="connsiteY16-170" fmla="*/ 0 h 5234940"/>
              <a:gd name="connsiteX0-171" fmla="*/ 215906 w 10768330"/>
              <a:gd name="connsiteY0-172" fmla="*/ 0 h 5234940"/>
              <a:gd name="connsiteX1-173" fmla="*/ 2742639 w 10768330"/>
              <a:gd name="connsiteY1-174" fmla="*/ 0 h 5234940"/>
              <a:gd name="connsiteX2-175" fmla="*/ 2895329 w 10768330"/>
              <a:gd name="connsiteY2-176" fmla="*/ 63259 h 5234940"/>
              <a:gd name="connsiteX3-177" fmla="*/ 3127406 w 10768330"/>
              <a:gd name="connsiteY3-178" fmla="*/ 295342 h 5234940"/>
              <a:gd name="connsiteX4-179" fmla="*/ 3280095 w 10768330"/>
              <a:gd name="connsiteY4-180" fmla="*/ 358593 h 5234940"/>
              <a:gd name="connsiteX5-181" fmla="*/ 10552468 w 10768330"/>
              <a:gd name="connsiteY5-182" fmla="*/ 358593 h 5234940"/>
              <a:gd name="connsiteX6-183" fmla="*/ 10768330 w 10768330"/>
              <a:gd name="connsiteY6-184" fmla="*/ 574490 h 5234940"/>
              <a:gd name="connsiteX7-185" fmla="*/ 10768330 w 10768330"/>
              <a:gd name="connsiteY7-186" fmla="*/ 5018988 h 5234940"/>
              <a:gd name="connsiteX8-187" fmla="*/ 10552433 w 10768330"/>
              <a:gd name="connsiteY8-188" fmla="*/ 5234940 h 5234940"/>
              <a:gd name="connsiteX9-189" fmla="*/ 3495421 w 10768330"/>
              <a:gd name="connsiteY9-190" fmla="*/ 5234940 h 5234940"/>
              <a:gd name="connsiteX10-191" fmla="*/ 3495400 w 10768330"/>
              <a:gd name="connsiteY10-192" fmla="*/ 5234940 h 5234940"/>
              <a:gd name="connsiteX11-193" fmla="*/ 1999721 w 10768330"/>
              <a:gd name="connsiteY11-194" fmla="*/ 5234940 h 5234940"/>
              <a:gd name="connsiteX12-195" fmla="*/ 1999679 w 10768330"/>
              <a:gd name="connsiteY12-196" fmla="*/ 5234940 h 5234940"/>
              <a:gd name="connsiteX13-197" fmla="*/ 215839 w 10768330"/>
              <a:gd name="connsiteY13-198" fmla="*/ 5234940 h 5234940"/>
              <a:gd name="connsiteX14-199" fmla="*/ 0 w 10768330"/>
              <a:gd name="connsiteY14-200" fmla="*/ 5019039 h 5234940"/>
              <a:gd name="connsiteX15-201" fmla="*/ 0 w 10768330"/>
              <a:gd name="connsiteY15-202" fmla="*/ 215906 h 5234940"/>
              <a:gd name="connsiteX16-203" fmla="*/ 215906 w 10768330"/>
              <a:gd name="connsiteY16-204" fmla="*/ 0 h 5234940"/>
              <a:gd name="connsiteX0-205" fmla="*/ 215906 w 10768330"/>
              <a:gd name="connsiteY0-206" fmla="*/ 0 h 5234940"/>
              <a:gd name="connsiteX1-207" fmla="*/ 2742639 w 10768330"/>
              <a:gd name="connsiteY1-208" fmla="*/ 0 h 5234940"/>
              <a:gd name="connsiteX2-209" fmla="*/ 2895329 w 10768330"/>
              <a:gd name="connsiteY2-210" fmla="*/ 63259 h 5234940"/>
              <a:gd name="connsiteX3-211" fmla="*/ 3127406 w 10768330"/>
              <a:gd name="connsiteY3-212" fmla="*/ 295342 h 5234940"/>
              <a:gd name="connsiteX4-213" fmla="*/ 3280095 w 10768330"/>
              <a:gd name="connsiteY4-214" fmla="*/ 358593 h 5234940"/>
              <a:gd name="connsiteX5-215" fmla="*/ 10552468 w 10768330"/>
              <a:gd name="connsiteY5-216" fmla="*/ 358593 h 5234940"/>
              <a:gd name="connsiteX6-217" fmla="*/ 10768330 w 10768330"/>
              <a:gd name="connsiteY6-218" fmla="*/ 574490 h 5234940"/>
              <a:gd name="connsiteX7-219" fmla="*/ 10768330 w 10768330"/>
              <a:gd name="connsiteY7-220" fmla="*/ 5018988 h 5234940"/>
              <a:gd name="connsiteX8-221" fmla="*/ 10552433 w 10768330"/>
              <a:gd name="connsiteY8-222" fmla="*/ 5234940 h 5234940"/>
              <a:gd name="connsiteX9-223" fmla="*/ 3495421 w 10768330"/>
              <a:gd name="connsiteY9-224" fmla="*/ 5234940 h 5234940"/>
              <a:gd name="connsiteX10-225" fmla="*/ 3495400 w 10768330"/>
              <a:gd name="connsiteY10-226" fmla="*/ 5234940 h 5234940"/>
              <a:gd name="connsiteX11-227" fmla="*/ 1999721 w 10768330"/>
              <a:gd name="connsiteY11-228" fmla="*/ 5234940 h 5234940"/>
              <a:gd name="connsiteX12-229" fmla="*/ 1999679 w 10768330"/>
              <a:gd name="connsiteY12-230" fmla="*/ 5234940 h 5234940"/>
              <a:gd name="connsiteX13-231" fmla="*/ 215839 w 10768330"/>
              <a:gd name="connsiteY13-232" fmla="*/ 5234940 h 5234940"/>
              <a:gd name="connsiteX14-233" fmla="*/ 0 w 10768330"/>
              <a:gd name="connsiteY14-234" fmla="*/ 5019039 h 5234940"/>
              <a:gd name="connsiteX15-235" fmla="*/ 0 w 10768330"/>
              <a:gd name="connsiteY15-236" fmla="*/ 215906 h 5234940"/>
              <a:gd name="connsiteX16-237" fmla="*/ 215906 w 10768330"/>
              <a:gd name="connsiteY16-238" fmla="*/ 0 h 5234940"/>
              <a:gd name="connsiteX0-239" fmla="*/ 215906 w 10768330"/>
              <a:gd name="connsiteY0-240" fmla="*/ 0 h 5234940"/>
              <a:gd name="connsiteX1-241" fmla="*/ 2742639 w 10768330"/>
              <a:gd name="connsiteY1-242" fmla="*/ 0 h 5234940"/>
              <a:gd name="connsiteX2-243" fmla="*/ 2895329 w 10768330"/>
              <a:gd name="connsiteY2-244" fmla="*/ 63259 h 5234940"/>
              <a:gd name="connsiteX3-245" fmla="*/ 3127406 w 10768330"/>
              <a:gd name="connsiteY3-246" fmla="*/ 295342 h 5234940"/>
              <a:gd name="connsiteX4-247" fmla="*/ 3280095 w 10768330"/>
              <a:gd name="connsiteY4-248" fmla="*/ 358593 h 5234940"/>
              <a:gd name="connsiteX5-249" fmla="*/ 10552468 w 10768330"/>
              <a:gd name="connsiteY5-250" fmla="*/ 358593 h 5234940"/>
              <a:gd name="connsiteX6-251" fmla="*/ 10768330 w 10768330"/>
              <a:gd name="connsiteY6-252" fmla="*/ 574490 h 5234940"/>
              <a:gd name="connsiteX7-253" fmla="*/ 10768330 w 10768330"/>
              <a:gd name="connsiteY7-254" fmla="*/ 5018988 h 5234940"/>
              <a:gd name="connsiteX8-255" fmla="*/ 10552433 w 10768330"/>
              <a:gd name="connsiteY8-256" fmla="*/ 5234940 h 5234940"/>
              <a:gd name="connsiteX9-257" fmla="*/ 3495421 w 10768330"/>
              <a:gd name="connsiteY9-258" fmla="*/ 5234940 h 5234940"/>
              <a:gd name="connsiteX10-259" fmla="*/ 3495400 w 10768330"/>
              <a:gd name="connsiteY10-260" fmla="*/ 5234940 h 5234940"/>
              <a:gd name="connsiteX11-261" fmla="*/ 1999721 w 10768330"/>
              <a:gd name="connsiteY11-262" fmla="*/ 5234940 h 5234940"/>
              <a:gd name="connsiteX12-263" fmla="*/ 1999679 w 10768330"/>
              <a:gd name="connsiteY12-264" fmla="*/ 5234940 h 5234940"/>
              <a:gd name="connsiteX13-265" fmla="*/ 215839 w 10768330"/>
              <a:gd name="connsiteY13-266" fmla="*/ 5234940 h 5234940"/>
              <a:gd name="connsiteX14-267" fmla="*/ 0 w 10768330"/>
              <a:gd name="connsiteY14-268" fmla="*/ 5019039 h 5234940"/>
              <a:gd name="connsiteX15-269" fmla="*/ 0 w 10768330"/>
              <a:gd name="connsiteY15-270" fmla="*/ 215906 h 5234940"/>
              <a:gd name="connsiteX16-271" fmla="*/ 215906 w 10768330"/>
              <a:gd name="connsiteY16-272" fmla="*/ 0 h 5234940"/>
              <a:gd name="connsiteX0-273" fmla="*/ 215906 w 10768330"/>
              <a:gd name="connsiteY0-274" fmla="*/ 0 h 5234940"/>
              <a:gd name="connsiteX1-275" fmla="*/ 2742639 w 10768330"/>
              <a:gd name="connsiteY1-276" fmla="*/ 0 h 5234940"/>
              <a:gd name="connsiteX2-277" fmla="*/ 2895329 w 10768330"/>
              <a:gd name="connsiteY2-278" fmla="*/ 63259 h 5234940"/>
              <a:gd name="connsiteX3-279" fmla="*/ 3127406 w 10768330"/>
              <a:gd name="connsiteY3-280" fmla="*/ 295342 h 5234940"/>
              <a:gd name="connsiteX4-281" fmla="*/ 3280095 w 10768330"/>
              <a:gd name="connsiteY4-282" fmla="*/ 358593 h 5234940"/>
              <a:gd name="connsiteX5-283" fmla="*/ 10552468 w 10768330"/>
              <a:gd name="connsiteY5-284" fmla="*/ 358593 h 5234940"/>
              <a:gd name="connsiteX6-285" fmla="*/ 10768330 w 10768330"/>
              <a:gd name="connsiteY6-286" fmla="*/ 574490 h 5234940"/>
              <a:gd name="connsiteX7-287" fmla="*/ 10768330 w 10768330"/>
              <a:gd name="connsiteY7-288" fmla="*/ 5018988 h 5234940"/>
              <a:gd name="connsiteX8-289" fmla="*/ 10552433 w 10768330"/>
              <a:gd name="connsiteY8-290" fmla="*/ 5234940 h 5234940"/>
              <a:gd name="connsiteX9-291" fmla="*/ 3495421 w 10768330"/>
              <a:gd name="connsiteY9-292" fmla="*/ 5234940 h 5234940"/>
              <a:gd name="connsiteX10-293" fmla="*/ 3495400 w 10768330"/>
              <a:gd name="connsiteY10-294" fmla="*/ 5234940 h 5234940"/>
              <a:gd name="connsiteX11-295" fmla="*/ 1999721 w 10768330"/>
              <a:gd name="connsiteY11-296" fmla="*/ 5234940 h 5234940"/>
              <a:gd name="connsiteX12-297" fmla="*/ 1999679 w 10768330"/>
              <a:gd name="connsiteY12-298" fmla="*/ 5234940 h 5234940"/>
              <a:gd name="connsiteX13-299" fmla="*/ 215839 w 10768330"/>
              <a:gd name="connsiteY13-300" fmla="*/ 5234940 h 5234940"/>
              <a:gd name="connsiteX14-301" fmla="*/ 0 w 10768330"/>
              <a:gd name="connsiteY14-302" fmla="*/ 5019039 h 5234940"/>
              <a:gd name="connsiteX15-303" fmla="*/ 0 w 10768330"/>
              <a:gd name="connsiteY15-304" fmla="*/ 215906 h 5234940"/>
              <a:gd name="connsiteX16-305" fmla="*/ 215906 w 10768330"/>
              <a:gd name="connsiteY16-306" fmla="*/ 0 h 5234940"/>
              <a:gd name="connsiteX0-307" fmla="*/ 215906 w 10768330"/>
              <a:gd name="connsiteY0-308" fmla="*/ 0 h 5234940"/>
              <a:gd name="connsiteX1-309" fmla="*/ 2742639 w 10768330"/>
              <a:gd name="connsiteY1-310" fmla="*/ 0 h 5234940"/>
              <a:gd name="connsiteX2-311" fmla="*/ 2895329 w 10768330"/>
              <a:gd name="connsiteY2-312" fmla="*/ 63259 h 5234940"/>
              <a:gd name="connsiteX3-313" fmla="*/ 3127406 w 10768330"/>
              <a:gd name="connsiteY3-314" fmla="*/ 295342 h 5234940"/>
              <a:gd name="connsiteX4-315" fmla="*/ 3280095 w 10768330"/>
              <a:gd name="connsiteY4-316" fmla="*/ 358593 h 5234940"/>
              <a:gd name="connsiteX5-317" fmla="*/ 10552468 w 10768330"/>
              <a:gd name="connsiteY5-318" fmla="*/ 358593 h 5234940"/>
              <a:gd name="connsiteX6-319" fmla="*/ 10768330 w 10768330"/>
              <a:gd name="connsiteY6-320" fmla="*/ 574490 h 5234940"/>
              <a:gd name="connsiteX7-321" fmla="*/ 10768330 w 10768330"/>
              <a:gd name="connsiteY7-322" fmla="*/ 5018988 h 5234940"/>
              <a:gd name="connsiteX8-323" fmla="*/ 10552433 w 10768330"/>
              <a:gd name="connsiteY8-324" fmla="*/ 5234940 h 5234940"/>
              <a:gd name="connsiteX9-325" fmla="*/ 3495421 w 10768330"/>
              <a:gd name="connsiteY9-326" fmla="*/ 5234940 h 5234940"/>
              <a:gd name="connsiteX10-327" fmla="*/ 3495400 w 10768330"/>
              <a:gd name="connsiteY10-328" fmla="*/ 5234940 h 5234940"/>
              <a:gd name="connsiteX11-329" fmla="*/ 1999721 w 10768330"/>
              <a:gd name="connsiteY11-330" fmla="*/ 5234940 h 5234940"/>
              <a:gd name="connsiteX12-331" fmla="*/ 1999679 w 10768330"/>
              <a:gd name="connsiteY12-332" fmla="*/ 5234940 h 5234940"/>
              <a:gd name="connsiteX13-333" fmla="*/ 215839 w 10768330"/>
              <a:gd name="connsiteY13-334" fmla="*/ 5234940 h 5234940"/>
              <a:gd name="connsiteX14-335" fmla="*/ 0 w 10768330"/>
              <a:gd name="connsiteY14-336" fmla="*/ 5019039 h 5234940"/>
              <a:gd name="connsiteX15-337" fmla="*/ 0 w 10768330"/>
              <a:gd name="connsiteY15-338" fmla="*/ 215906 h 5234940"/>
              <a:gd name="connsiteX16-339" fmla="*/ 215906 w 10768330"/>
              <a:gd name="connsiteY16-340" fmla="*/ 0 h 5234940"/>
              <a:gd name="connsiteX0-341" fmla="*/ 215906 w 10768330"/>
              <a:gd name="connsiteY0-342" fmla="*/ 0 h 5234940"/>
              <a:gd name="connsiteX1-343" fmla="*/ 2742639 w 10768330"/>
              <a:gd name="connsiteY1-344" fmla="*/ 0 h 5234940"/>
              <a:gd name="connsiteX2-345" fmla="*/ 2895329 w 10768330"/>
              <a:gd name="connsiteY2-346" fmla="*/ 63259 h 5234940"/>
              <a:gd name="connsiteX3-347" fmla="*/ 3127406 w 10768330"/>
              <a:gd name="connsiteY3-348" fmla="*/ 295342 h 5234940"/>
              <a:gd name="connsiteX4-349" fmla="*/ 3280095 w 10768330"/>
              <a:gd name="connsiteY4-350" fmla="*/ 358593 h 5234940"/>
              <a:gd name="connsiteX5-351" fmla="*/ 10552468 w 10768330"/>
              <a:gd name="connsiteY5-352" fmla="*/ 358593 h 5234940"/>
              <a:gd name="connsiteX6-353" fmla="*/ 10768330 w 10768330"/>
              <a:gd name="connsiteY6-354" fmla="*/ 574490 h 5234940"/>
              <a:gd name="connsiteX7-355" fmla="*/ 10768330 w 10768330"/>
              <a:gd name="connsiteY7-356" fmla="*/ 5018988 h 5234940"/>
              <a:gd name="connsiteX8-357" fmla="*/ 10552433 w 10768330"/>
              <a:gd name="connsiteY8-358" fmla="*/ 5234940 h 5234940"/>
              <a:gd name="connsiteX9-359" fmla="*/ 3495421 w 10768330"/>
              <a:gd name="connsiteY9-360" fmla="*/ 5234940 h 5234940"/>
              <a:gd name="connsiteX10-361" fmla="*/ 3495400 w 10768330"/>
              <a:gd name="connsiteY10-362" fmla="*/ 5234940 h 5234940"/>
              <a:gd name="connsiteX11-363" fmla="*/ 1999721 w 10768330"/>
              <a:gd name="connsiteY11-364" fmla="*/ 5234940 h 5234940"/>
              <a:gd name="connsiteX12-365" fmla="*/ 1999679 w 10768330"/>
              <a:gd name="connsiteY12-366" fmla="*/ 5234940 h 5234940"/>
              <a:gd name="connsiteX13-367" fmla="*/ 215839 w 10768330"/>
              <a:gd name="connsiteY13-368" fmla="*/ 5234940 h 5234940"/>
              <a:gd name="connsiteX14-369" fmla="*/ 0 w 10768330"/>
              <a:gd name="connsiteY14-370" fmla="*/ 5019039 h 5234940"/>
              <a:gd name="connsiteX15-371" fmla="*/ 0 w 10768330"/>
              <a:gd name="connsiteY15-372" fmla="*/ 215906 h 5234940"/>
              <a:gd name="connsiteX16-373" fmla="*/ 215906 w 10768330"/>
              <a:gd name="connsiteY16-374" fmla="*/ 0 h 5234940"/>
              <a:gd name="connsiteX0-375" fmla="*/ 215906 w 10768330"/>
              <a:gd name="connsiteY0-376" fmla="*/ 0 h 5234940"/>
              <a:gd name="connsiteX1-377" fmla="*/ 2742639 w 10768330"/>
              <a:gd name="connsiteY1-378" fmla="*/ 0 h 5234940"/>
              <a:gd name="connsiteX2-379" fmla="*/ 2895329 w 10768330"/>
              <a:gd name="connsiteY2-380" fmla="*/ 63259 h 5234940"/>
              <a:gd name="connsiteX3-381" fmla="*/ 3127406 w 10768330"/>
              <a:gd name="connsiteY3-382" fmla="*/ 295342 h 5234940"/>
              <a:gd name="connsiteX4-383" fmla="*/ 3280095 w 10768330"/>
              <a:gd name="connsiteY4-384" fmla="*/ 358593 h 5234940"/>
              <a:gd name="connsiteX5-385" fmla="*/ 10552468 w 10768330"/>
              <a:gd name="connsiteY5-386" fmla="*/ 358593 h 5234940"/>
              <a:gd name="connsiteX6-387" fmla="*/ 10768330 w 10768330"/>
              <a:gd name="connsiteY6-388" fmla="*/ 574490 h 5234940"/>
              <a:gd name="connsiteX7-389" fmla="*/ 10768330 w 10768330"/>
              <a:gd name="connsiteY7-390" fmla="*/ 5018988 h 5234940"/>
              <a:gd name="connsiteX8-391" fmla="*/ 10552433 w 10768330"/>
              <a:gd name="connsiteY8-392" fmla="*/ 5234940 h 5234940"/>
              <a:gd name="connsiteX9-393" fmla="*/ 3495421 w 10768330"/>
              <a:gd name="connsiteY9-394" fmla="*/ 5234940 h 5234940"/>
              <a:gd name="connsiteX10-395" fmla="*/ 3495400 w 10768330"/>
              <a:gd name="connsiteY10-396" fmla="*/ 5234940 h 5234940"/>
              <a:gd name="connsiteX11-397" fmla="*/ 1999721 w 10768330"/>
              <a:gd name="connsiteY11-398" fmla="*/ 5234940 h 5234940"/>
              <a:gd name="connsiteX12-399" fmla="*/ 1999679 w 10768330"/>
              <a:gd name="connsiteY12-400" fmla="*/ 5234940 h 5234940"/>
              <a:gd name="connsiteX13-401" fmla="*/ 215839 w 10768330"/>
              <a:gd name="connsiteY13-402" fmla="*/ 5234940 h 5234940"/>
              <a:gd name="connsiteX14-403" fmla="*/ 0 w 10768330"/>
              <a:gd name="connsiteY14-404" fmla="*/ 5019039 h 5234940"/>
              <a:gd name="connsiteX15-405" fmla="*/ 0 w 10768330"/>
              <a:gd name="connsiteY15-406" fmla="*/ 215906 h 5234940"/>
              <a:gd name="connsiteX16-407" fmla="*/ 215906 w 10768330"/>
              <a:gd name="connsiteY16-408" fmla="*/ 0 h 5234940"/>
              <a:gd name="connsiteX0-409" fmla="*/ 215906 w 10768330"/>
              <a:gd name="connsiteY0-410" fmla="*/ 0 h 5234940"/>
              <a:gd name="connsiteX1-411" fmla="*/ 2742639 w 10768330"/>
              <a:gd name="connsiteY1-412" fmla="*/ 0 h 5234940"/>
              <a:gd name="connsiteX2-413" fmla="*/ 2895329 w 10768330"/>
              <a:gd name="connsiteY2-414" fmla="*/ 63259 h 5234940"/>
              <a:gd name="connsiteX3-415" fmla="*/ 3127406 w 10768330"/>
              <a:gd name="connsiteY3-416" fmla="*/ 295342 h 5234940"/>
              <a:gd name="connsiteX4-417" fmla="*/ 3280095 w 10768330"/>
              <a:gd name="connsiteY4-418" fmla="*/ 358593 h 5234940"/>
              <a:gd name="connsiteX5-419" fmla="*/ 10552468 w 10768330"/>
              <a:gd name="connsiteY5-420" fmla="*/ 358593 h 5234940"/>
              <a:gd name="connsiteX6-421" fmla="*/ 10768330 w 10768330"/>
              <a:gd name="connsiteY6-422" fmla="*/ 574490 h 5234940"/>
              <a:gd name="connsiteX7-423" fmla="*/ 10768330 w 10768330"/>
              <a:gd name="connsiteY7-424" fmla="*/ 5018988 h 5234940"/>
              <a:gd name="connsiteX8-425" fmla="*/ 10552433 w 10768330"/>
              <a:gd name="connsiteY8-426" fmla="*/ 5234940 h 5234940"/>
              <a:gd name="connsiteX9-427" fmla="*/ 3495421 w 10768330"/>
              <a:gd name="connsiteY9-428" fmla="*/ 5234940 h 5234940"/>
              <a:gd name="connsiteX10-429" fmla="*/ 3495400 w 10768330"/>
              <a:gd name="connsiteY10-430" fmla="*/ 5234940 h 5234940"/>
              <a:gd name="connsiteX11-431" fmla="*/ 1999721 w 10768330"/>
              <a:gd name="connsiteY11-432" fmla="*/ 5234940 h 5234940"/>
              <a:gd name="connsiteX12-433" fmla="*/ 1999679 w 10768330"/>
              <a:gd name="connsiteY12-434" fmla="*/ 5234940 h 5234940"/>
              <a:gd name="connsiteX13-435" fmla="*/ 215839 w 10768330"/>
              <a:gd name="connsiteY13-436" fmla="*/ 5234940 h 5234940"/>
              <a:gd name="connsiteX14-437" fmla="*/ 0 w 10768330"/>
              <a:gd name="connsiteY14-438" fmla="*/ 5019039 h 5234940"/>
              <a:gd name="connsiteX15-439" fmla="*/ 0 w 10768330"/>
              <a:gd name="connsiteY15-440" fmla="*/ 215906 h 5234940"/>
              <a:gd name="connsiteX16-441" fmla="*/ 215906 w 10768330"/>
              <a:gd name="connsiteY16-442" fmla="*/ 0 h 5234940"/>
              <a:gd name="connsiteX0-443" fmla="*/ 215906 w 10768330"/>
              <a:gd name="connsiteY0-444" fmla="*/ 0 h 5234940"/>
              <a:gd name="connsiteX1-445" fmla="*/ 2742639 w 10768330"/>
              <a:gd name="connsiteY1-446" fmla="*/ 0 h 5234940"/>
              <a:gd name="connsiteX2-447" fmla="*/ 2895329 w 10768330"/>
              <a:gd name="connsiteY2-448" fmla="*/ 63259 h 5234940"/>
              <a:gd name="connsiteX3-449" fmla="*/ 3127406 w 10768330"/>
              <a:gd name="connsiteY3-450" fmla="*/ 295342 h 5234940"/>
              <a:gd name="connsiteX4-451" fmla="*/ 3280095 w 10768330"/>
              <a:gd name="connsiteY4-452" fmla="*/ 358593 h 5234940"/>
              <a:gd name="connsiteX5-453" fmla="*/ 10552468 w 10768330"/>
              <a:gd name="connsiteY5-454" fmla="*/ 358593 h 5234940"/>
              <a:gd name="connsiteX6-455" fmla="*/ 10768330 w 10768330"/>
              <a:gd name="connsiteY6-456" fmla="*/ 574490 h 5234940"/>
              <a:gd name="connsiteX7-457" fmla="*/ 10768330 w 10768330"/>
              <a:gd name="connsiteY7-458" fmla="*/ 5018988 h 5234940"/>
              <a:gd name="connsiteX8-459" fmla="*/ 10552433 w 10768330"/>
              <a:gd name="connsiteY8-460" fmla="*/ 5234940 h 5234940"/>
              <a:gd name="connsiteX9-461" fmla="*/ 3495421 w 10768330"/>
              <a:gd name="connsiteY9-462" fmla="*/ 5234940 h 5234940"/>
              <a:gd name="connsiteX10-463" fmla="*/ 3495400 w 10768330"/>
              <a:gd name="connsiteY10-464" fmla="*/ 5234940 h 5234940"/>
              <a:gd name="connsiteX11-465" fmla="*/ 1999721 w 10768330"/>
              <a:gd name="connsiteY11-466" fmla="*/ 5234940 h 5234940"/>
              <a:gd name="connsiteX12-467" fmla="*/ 1999679 w 10768330"/>
              <a:gd name="connsiteY12-468" fmla="*/ 5234940 h 5234940"/>
              <a:gd name="connsiteX13-469" fmla="*/ 215839 w 10768330"/>
              <a:gd name="connsiteY13-470" fmla="*/ 5234940 h 5234940"/>
              <a:gd name="connsiteX14-471" fmla="*/ 0 w 10768330"/>
              <a:gd name="connsiteY14-472" fmla="*/ 5019039 h 5234940"/>
              <a:gd name="connsiteX15-473" fmla="*/ 0 w 10768330"/>
              <a:gd name="connsiteY15-474" fmla="*/ 215906 h 5234940"/>
              <a:gd name="connsiteX16-475" fmla="*/ 215906 w 10768330"/>
              <a:gd name="connsiteY16-476" fmla="*/ 0 h 5234940"/>
              <a:gd name="connsiteX0-477" fmla="*/ 215906 w 10768330"/>
              <a:gd name="connsiteY0-478" fmla="*/ 0 h 5234940"/>
              <a:gd name="connsiteX1-479" fmla="*/ 2742639 w 10768330"/>
              <a:gd name="connsiteY1-480" fmla="*/ 0 h 5234940"/>
              <a:gd name="connsiteX2-481" fmla="*/ 2895329 w 10768330"/>
              <a:gd name="connsiteY2-482" fmla="*/ 63259 h 5234940"/>
              <a:gd name="connsiteX3-483" fmla="*/ 3127406 w 10768330"/>
              <a:gd name="connsiteY3-484" fmla="*/ 295342 h 5234940"/>
              <a:gd name="connsiteX4-485" fmla="*/ 3280095 w 10768330"/>
              <a:gd name="connsiteY4-486" fmla="*/ 358593 h 5234940"/>
              <a:gd name="connsiteX5-487" fmla="*/ 10552468 w 10768330"/>
              <a:gd name="connsiteY5-488" fmla="*/ 358593 h 5234940"/>
              <a:gd name="connsiteX6-489" fmla="*/ 10768330 w 10768330"/>
              <a:gd name="connsiteY6-490" fmla="*/ 574490 h 5234940"/>
              <a:gd name="connsiteX7-491" fmla="*/ 10768330 w 10768330"/>
              <a:gd name="connsiteY7-492" fmla="*/ 5018988 h 5234940"/>
              <a:gd name="connsiteX8-493" fmla="*/ 10552433 w 10768330"/>
              <a:gd name="connsiteY8-494" fmla="*/ 5234940 h 5234940"/>
              <a:gd name="connsiteX9-495" fmla="*/ 3495421 w 10768330"/>
              <a:gd name="connsiteY9-496" fmla="*/ 5234940 h 5234940"/>
              <a:gd name="connsiteX10-497" fmla="*/ 3495400 w 10768330"/>
              <a:gd name="connsiteY10-498" fmla="*/ 5234940 h 5234940"/>
              <a:gd name="connsiteX11-499" fmla="*/ 1999721 w 10768330"/>
              <a:gd name="connsiteY11-500" fmla="*/ 5234940 h 5234940"/>
              <a:gd name="connsiteX12-501" fmla="*/ 1999679 w 10768330"/>
              <a:gd name="connsiteY12-502" fmla="*/ 5234940 h 5234940"/>
              <a:gd name="connsiteX13-503" fmla="*/ 215839 w 10768330"/>
              <a:gd name="connsiteY13-504" fmla="*/ 5234940 h 5234940"/>
              <a:gd name="connsiteX14-505" fmla="*/ 0 w 10768330"/>
              <a:gd name="connsiteY14-506" fmla="*/ 5019039 h 5234940"/>
              <a:gd name="connsiteX15-507" fmla="*/ 0 w 10768330"/>
              <a:gd name="connsiteY15-508" fmla="*/ 215906 h 5234940"/>
              <a:gd name="connsiteX16-509" fmla="*/ 215906 w 10768330"/>
              <a:gd name="connsiteY16-510" fmla="*/ 0 h 5234940"/>
              <a:gd name="connsiteX0-511" fmla="*/ 215906 w 10768330"/>
              <a:gd name="connsiteY0-512" fmla="*/ 0 h 5234940"/>
              <a:gd name="connsiteX1-513" fmla="*/ 2742639 w 10768330"/>
              <a:gd name="connsiteY1-514" fmla="*/ 0 h 5234940"/>
              <a:gd name="connsiteX2-515" fmla="*/ 2895329 w 10768330"/>
              <a:gd name="connsiteY2-516" fmla="*/ 63259 h 5234940"/>
              <a:gd name="connsiteX3-517" fmla="*/ 3127406 w 10768330"/>
              <a:gd name="connsiteY3-518" fmla="*/ 295342 h 5234940"/>
              <a:gd name="connsiteX4-519" fmla="*/ 3280095 w 10768330"/>
              <a:gd name="connsiteY4-520" fmla="*/ 358593 h 5234940"/>
              <a:gd name="connsiteX5-521" fmla="*/ 10552468 w 10768330"/>
              <a:gd name="connsiteY5-522" fmla="*/ 358593 h 5234940"/>
              <a:gd name="connsiteX6-523" fmla="*/ 10768330 w 10768330"/>
              <a:gd name="connsiteY6-524" fmla="*/ 574490 h 5234940"/>
              <a:gd name="connsiteX7-525" fmla="*/ 10768330 w 10768330"/>
              <a:gd name="connsiteY7-526" fmla="*/ 5018988 h 5234940"/>
              <a:gd name="connsiteX8-527" fmla="*/ 10552433 w 10768330"/>
              <a:gd name="connsiteY8-528" fmla="*/ 5234940 h 5234940"/>
              <a:gd name="connsiteX9-529" fmla="*/ 3495421 w 10768330"/>
              <a:gd name="connsiteY9-530" fmla="*/ 5234940 h 5234940"/>
              <a:gd name="connsiteX10-531" fmla="*/ 3495400 w 10768330"/>
              <a:gd name="connsiteY10-532" fmla="*/ 5234940 h 5234940"/>
              <a:gd name="connsiteX11-533" fmla="*/ 1999721 w 10768330"/>
              <a:gd name="connsiteY11-534" fmla="*/ 5234940 h 5234940"/>
              <a:gd name="connsiteX12-535" fmla="*/ 1999679 w 10768330"/>
              <a:gd name="connsiteY12-536" fmla="*/ 5234940 h 5234940"/>
              <a:gd name="connsiteX13-537" fmla="*/ 215839 w 10768330"/>
              <a:gd name="connsiteY13-538" fmla="*/ 5234940 h 5234940"/>
              <a:gd name="connsiteX14-539" fmla="*/ 0 w 10768330"/>
              <a:gd name="connsiteY14-540" fmla="*/ 5019039 h 5234940"/>
              <a:gd name="connsiteX15-541" fmla="*/ 0 w 10768330"/>
              <a:gd name="connsiteY15-542" fmla="*/ 215906 h 5234940"/>
              <a:gd name="connsiteX16-543" fmla="*/ 215906 w 10768330"/>
              <a:gd name="connsiteY16-544" fmla="*/ 0 h 5234940"/>
              <a:gd name="connsiteX0-545" fmla="*/ 215906 w 10768330"/>
              <a:gd name="connsiteY0-546" fmla="*/ 0 h 5234940"/>
              <a:gd name="connsiteX1-547" fmla="*/ 2742639 w 10768330"/>
              <a:gd name="connsiteY1-548" fmla="*/ 0 h 5234940"/>
              <a:gd name="connsiteX2-549" fmla="*/ 2895329 w 10768330"/>
              <a:gd name="connsiteY2-550" fmla="*/ 63259 h 5234940"/>
              <a:gd name="connsiteX3-551" fmla="*/ 3127406 w 10768330"/>
              <a:gd name="connsiteY3-552" fmla="*/ 295342 h 5234940"/>
              <a:gd name="connsiteX4-553" fmla="*/ 3280095 w 10768330"/>
              <a:gd name="connsiteY4-554" fmla="*/ 358593 h 5234940"/>
              <a:gd name="connsiteX5-555" fmla="*/ 10552468 w 10768330"/>
              <a:gd name="connsiteY5-556" fmla="*/ 358593 h 5234940"/>
              <a:gd name="connsiteX6-557" fmla="*/ 10768330 w 10768330"/>
              <a:gd name="connsiteY6-558" fmla="*/ 574490 h 5234940"/>
              <a:gd name="connsiteX7-559" fmla="*/ 10768330 w 10768330"/>
              <a:gd name="connsiteY7-560" fmla="*/ 5018988 h 5234940"/>
              <a:gd name="connsiteX8-561" fmla="*/ 10552433 w 10768330"/>
              <a:gd name="connsiteY8-562" fmla="*/ 5234940 h 5234940"/>
              <a:gd name="connsiteX9-563" fmla="*/ 3495421 w 10768330"/>
              <a:gd name="connsiteY9-564" fmla="*/ 5234940 h 5234940"/>
              <a:gd name="connsiteX10-565" fmla="*/ 3495400 w 10768330"/>
              <a:gd name="connsiteY10-566" fmla="*/ 5234940 h 5234940"/>
              <a:gd name="connsiteX11-567" fmla="*/ 1999721 w 10768330"/>
              <a:gd name="connsiteY11-568" fmla="*/ 5234940 h 5234940"/>
              <a:gd name="connsiteX12-569" fmla="*/ 1999679 w 10768330"/>
              <a:gd name="connsiteY12-570" fmla="*/ 5234940 h 5234940"/>
              <a:gd name="connsiteX13-571" fmla="*/ 215839 w 10768330"/>
              <a:gd name="connsiteY13-572" fmla="*/ 5234940 h 5234940"/>
              <a:gd name="connsiteX14-573" fmla="*/ 0 w 10768330"/>
              <a:gd name="connsiteY14-574" fmla="*/ 5019039 h 5234940"/>
              <a:gd name="connsiteX15-575" fmla="*/ 0 w 10768330"/>
              <a:gd name="connsiteY15-576" fmla="*/ 215906 h 5234940"/>
              <a:gd name="connsiteX16-577" fmla="*/ 215906 w 10768330"/>
              <a:gd name="connsiteY16-578" fmla="*/ 0 h 5234940"/>
              <a:gd name="connsiteX0-579" fmla="*/ 215906 w 10768330"/>
              <a:gd name="connsiteY0-580" fmla="*/ 0 h 5234940"/>
              <a:gd name="connsiteX1-581" fmla="*/ 2742639 w 10768330"/>
              <a:gd name="connsiteY1-582" fmla="*/ 0 h 5234940"/>
              <a:gd name="connsiteX2-583" fmla="*/ 2895329 w 10768330"/>
              <a:gd name="connsiteY2-584" fmla="*/ 63259 h 5234940"/>
              <a:gd name="connsiteX3-585" fmla="*/ 3127406 w 10768330"/>
              <a:gd name="connsiteY3-586" fmla="*/ 295342 h 5234940"/>
              <a:gd name="connsiteX4-587" fmla="*/ 3280095 w 10768330"/>
              <a:gd name="connsiteY4-588" fmla="*/ 358593 h 5234940"/>
              <a:gd name="connsiteX5-589" fmla="*/ 10552468 w 10768330"/>
              <a:gd name="connsiteY5-590" fmla="*/ 358593 h 5234940"/>
              <a:gd name="connsiteX6-591" fmla="*/ 10768330 w 10768330"/>
              <a:gd name="connsiteY6-592" fmla="*/ 574490 h 5234940"/>
              <a:gd name="connsiteX7-593" fmla="*/ 10768330 w 10768330"/>
              <a:gd name="connsiteY7-594" fmla="*/ 5018988 h 5234940"/>
              <a:gd name="connsiteX8-595" fmla="*/ 10552433 w 10768330"/>
              <a:gd name="connsiteY8-596" fmla="*/ 5234940 h 5234940"/>
              <a:gd name="connsiteX9-597" fmla="*/ 3495421 w 10768330"/>
              <a:gd name="connsiteY9-598" fmla="*/ 5234940 h 5234940"/>
              <a:gd name="connsiteX10-599" fmla="*/ 3495400 w 10768330"/>
              <a:gd name="connsiteY10-600" fmla="*/ 5234940 h 5234940"/>
              <a:gd name="connsiteX11-601" fmla="*/ 1999721 w 10768330"/>
              <a:gd name="connsiteY11-602" fmla="*/ 5234940 h 5234940"/>
              <a:gd name="connsiteX12-603" fmla="*/ 1999679 w 10768330"/>
              <a:gd name="connsiteY12-604" fmla="*/ 5234940 h 5234940"/>
              <a:gd name="connsiteX13-605" fmla="*/ 215839 w 10768330"/>
              <a:gd name="connsiteY13-606" fmla="*/ 5234940 h 5234940"/>
              <a:gd name="connsiteX14-607" fmla="*/ 0 w 10768330"/>
              <a:gd name="connsiteY14-608" fmla="*/ 5019039 h 5234940"/>
              <a:gd name="connsiteX15-609" fmla="*/ 0 w 10768330"/>
              <a:gd name="connsiteY15-610" fmla="*/ 215906 h 5234940"/>
              <a:gd name="connsiteX16-611" fmla="*/ 215906 w 10768330"/>
              <a:gd name="connsiteY16-612" fmla="*/ 0 h 5234940"/>
              <a:gd name="connsiteX0-613" fmla="*/ 215906 w 10768330"/>
              <a:gd name="connsiteY0-614" fmla="*/ 0 h 5234940"/>
              <a:gd name="connsiteX1-615" fmla="*/ 2742639 w 10768330"/>
              <a:gd name="connsiteY1-616" fmla="*/ 0 h 5234940"/>
              <a:gd name="connsiteX2-617" fmla="*/ 2895329 w 10768330"/>
              <a:gd name="connsiteY2-618" fmla="*/ 63259 h 5234940"/>
              <a:gd name="connsiteX3-619" fmla="*/ 3127406 w 10768330"/>
              <a:gd name="connsiteY3-620" fmla="*/ 295342 h 5234940"/>
              <a:gd name="connsiteX4-621" fmla="*/ 3280095 w 10768330"/>
              <a:gd name="connsiteY4-622" fmla="*/ 358593 h 5234940"/>
              <a:gd name="connsiteX5-623" fmla="*/ 10552468 w 10768330"/>
              <a:gd name="connsiteY5-624" fmla="*/ 358593 h 5234940"/>
              <a:gd name="connsiteX6-625" fmla="*/ 10768330 w 10768330"/>
              <a:gd name="connsiteY6-626" fmla="*/ 574490 h 5234940"/>
              <a:gd name="connsiteX7-627" fmla="*/ 10768330 w 10768330"/>
              <a:gd name="connsiteY7-628" fmla="*/ 5018988 h 5234940"/>
              <a:gd name="connsiteX8-629" fmla="*/ 10552433 w 10768330"/>
              <a:gd name="connsiteY8-630" fmla="*/ 5234940 h 5234940"/>
              <a:gd name="connsiteX9-631" fmla="*/ 3495421 w 10768330"/>
              <a:gd name="connsiteY9-632" fmla="*/ 5234940 h 5234940"/>
              <a:gd name="connsiteX10-633" fmla="*/ 3495400 w 10768330"/>
              <a:gd name="connsiteY10-634" fmla="*/ 5234940 h 5234940"/>
              <a:gd name="connsiteX11-635" fmla="*/ 1999721 w 10768330"/>
              <a:gd name="connsiteY11-636" fmla="*/ 5234940 h 5234940"/>
              <a:gd name="connsiteX12-637" fmla="*/ 1999679 w 10768330"/>
              <a:gd name="connsiteY12-638" fmla="*/ 5234940 h 5234940"/>
              <a:gd name="connsiteX13-639" fmla="*/ 215839 w 10768330"/>
              <a:gd name="connsiteY13-640" fmla="*/ 5234940 h 5234940"/>
              <a:gd name="connsiteX14-641" fmla="*/ 0 w 10768330"/>
              <a:gd name="connsiteY14-642" fmla="*/ 5019039 h 5234940"/>
              <a:gd name="connsiteX15-643" fmla="*/ 0 w 10768330"/>
              <a:gd name="connsiteY15-644" fmla="*/ 215906 h 5234940"/>
              <a:gd name="connsiteX16-645" fmla="*/ 215906 w 10768330"/>
              <a:gd name="connsiteY16-646" fmla="*/ 0 h 5234940"/>
              <a:gd name="connsiteX0-647" fmla="*/ 215906 w 10768330"/>
              <a:gd name="connsiteY0-648" fmla="*/ 0 h 5234940"/>
              <a:gd name="connsiteX1-649" fmla="*/ 2742639 w 10768330"/>
              <a:gd name="connsiteY1-650" fmla="*/ 0 h 5234940"/>
              <a:gd name="connsiteX2-651" fmla="*/ 2895329 w 10768330"/>
              <a:gd name="connsiteY2-652" fmla="*/ 63259 h 5234940"/>
              <a:gd name="connsiteX3-653" fmla="*/ 3127406 w 10768330"/>
              <a:gd name="connsiteY3-654" fmla="*/ 295342 h 5234940"/>
              <a:gd name="connsiteX4-655" fmla="*/ 3280095 w 10768330"/>
              <a:gd name="connsiteY4-656" fmla="*/ 358593 h 5234940"/>
              <a:gd name="connsiteX5-657" fmla="*/ 10552468 w 10768330"/>
              <a:gd name="connsiteY5-658" fmla="*/ 358593 h 5234940"/>
              <a:gd name="connsiteX6-659" fmla="*/ 10768330 w 10768330"/>
              <a:gd name="connsiteY6-660" fmla="*/ 574490 h 5234940"/>
              <a:gd name="connsiteX7-661" fmla="*/ 10768330 w 10768330"/>
              <a:gd name="connsiteY7-662" fmla="*/ 5018988 h 5234940"/>
              <a:gd name="connsiteX8-663" fmla="*/ 10552433 w 10768330"/>
              <a:gd name="connsiteY8-664" fmla="*/ 5234940 h 5234940"/>
              <a:gd name="connsiteX9-665" fmla="*/ 3495421 w 10768330"/>
              <a:gd name="connsiteY9-666" fmla="*/ 5234940 h 5234940"/>
              <a:gd name="connsiteX10-667" fmla="*/ 3495400 w 10768330"/>
              <a:gd name="connsiteY10-668" fmla="*/ 5234940 h 5234940"/>
              <a:gd name="connsiteX11-669" fmla="*/ 1999721 w 10768330"/>
              <a:gd name="connsiteY11-670" fmla="*/ 5234940 h 5234940"/>
              <a:gd name="connsiteX12-671" fmla="*/ 1999679 w 10768330"/>
              <a:gd name="connsiteY12-672" fmla="*/ 5234940 h 5234940"/>
              <a:gd name="connsiteX13-673" fmla="*/ 215839 w 10768330"/>
              <a:gd name="connsiteY13-674" fmla="*/ 5234940 h 5234940"/>
              <a:gd name="connsiteX14-675" fmla="*/ 0 w 10768330"/>
              <a:gd name="connsiteY14-676" fmla="*/ 5019039 h 5234940"/>
              <a:gd name="connsiteX15-677" fmla="*/ 0 w 10768330"/>
              <a:gd name="connsiteY15-678" fmla="*/ 215906 h 5234940"/>
              <a:gd name="connsiteX16-679" fmla="*/ 215906 w 10768330"/>
              <a:gd name="connsiteY16-680" fmla="*/ 0 h 5234940"/>
              <a:gd name="connsiteX0-681" fmla="*/ 215906 w 10768330"/>
              <a:gd name="connsiteY0-682" fmla="*/ 0 h 5234940"/>
              <a:gd name="connsiteX1-683" fmla="*/ 2742639 w 10768330"/>
              <a:gd name="connsiteY1-684" fmla="*/ 0 h 5234940"/>
              <a:gd name="connsiteX2-685" fmla="*/ 2895329 w 10768330"/>
              <a:gd name="connsiteY2-686" fmla="*/ 63259 h 5234940"/>
              <a:gd name="connsiteX3-687" fmla="*/ 3127406 w 10768330"/>
              <a:gd name="connsiteY3-688" fmla="*/ 295342 h 5234940"/>
              <a:gd name="connsiteX4-689" fmla="*/ 3280095 w 10768330"/>
              <a:gd name="connsiteY4-690" fmla="*/ 358593 h 5234940"/>
              <a:gd name="connsiteX5-691" fmla="*/ 10552468 w 10768330"/>
              <a:gd name="connsiteY5-692" fmla="*/ 358593 h 5234940"/>
              <a:gd name="connsiteX6-693" fmla="*/ 10768330 w 10768330"/>
              <a:gd name="connsiteY6-694" fmla="*/ 574490 h 5234940"/>
              <a:gd name="connsiteX7-695" fmla="*/ 10768330 w 10768330"/>
              <a:gd name="connsiteY7-696" fmla="*/ 5018988 h 5234940"/>
              <a:gd name="connsiteX8-697" fmla="*/ 10552433 w 10768330"/>
              <a:gd name="connsiteY8-698" fmla="*/ 5234940 h 5234940"/>
              <a:gd name="connsiteX9-699" fmla="*/ 3495421 w 10768330"/>
              <a:gd name="connsiteY9-700" fmla="*/ 5234940 h 5234940"/>
              <a:gd name="connsiteX10-701" fmla="*/ 3495400 w 10768330"/>
              <a:gd name="connsiteY10-702" fmla="*/ 5234940 h 5234940"/>
              <a:gd name="connsiteX11-703" fmla="*/ 1999721 w 10768330"/>
              <a:gd name="connsiteY11-704" fmla="*/ 5234940 h 5234940"/>
              <a:gd name="connsiteX12-705" fmla="*/ 1999679 w 10768330"/>
              <a:gd name="connsiteY12-706" fmla="*/ 5234940 h 5234940"/>
              <a:gd name="connsiteX13-707" fmla="*/ 215839 w 10768330"/>
              <a:gd name="connsiteY13-708" fmla="*/ 5234940 h 5234940"/>
              <a:gd name="connsiteX14-709" fmla="*/ 0 w 10768330"/>
              <a:gd name="connsiteY14-710" fmla="*/ 5019039 h 5234940"/>
              <a:gd name="connsiteX15-711" fmla="*/ 0 w 10768330"/>
              <a:gd name="connsiteY15-712" fmla="*/ 215906 h 5234940"/>
              <a:gd name="connsiteX16-713" fmla="*/ 215906 w 10768330"/>
              <a:gd name="connsiteY16-714" fmla="*/ 0 h 5234940"/>
              <a:gd name="connsiteX0-715" fmla="*/ 215906 w 10768330"/>
              <a:gd name="connsiteY0-716" fmla="*/ 0 h 5234940"/>
              <a:gd name="connsiteX1-717" fmla="*/ 2742639 w 10768330"/>
              <a:gd name="connsiteY1-718" fmla="*/ 0 h 5234940"/>
              <a:gd name="connsiteX2-719" fmla="*/ 2895329 w 10768330"/>
              <a:gd name="connsiteY2-720" fmla="*/ 63259 h 5234940"/>
              <a:gd name="connsiteX3-721" fmla="*/ 3127406 w 10768330"/>
              <a:gd name="connsiteY3-722" fmla="*/ 295342 h 5234940"/>
              <a:gd name="connsiteX4-723" fmla="*/ 3280095 w 10768330"/>
              <a:gd name="connsiteY4-724" fmla="*/ 358593 h 5234940"/>
              <a:gd name="connsiteX5-725" fmla="*/ 10552468 w 10768330"/>
              <a:gd name="connsiteY5-726" fmla="*/ 358593 h 5234940"/>
              <a:gd name="connsiteX6-727" fmla="*/ 10768330 w 10768330"/>
              <a:gd name="connsiteY6-728" fmla="*/ 574490 h 5234940"/>
              <a:gd name="connsiteX7-729" fmla="*/ 10768330 w 10768330"/>
              <a:gd name="connsiteY7-730" fmla="*/ 5018988 h 5234940"/>
              <a:gd name="connsiteX8-731" fmla="*/ 10552433 w 10768330"/>
              <a:gd name="connsiteY8-732" fmla="*/ 5234940 h 5234940"/>
              <a:gd name="connsiteX9-733" fmla="*/ 3495421 w 10768330"/>
              <a:gd name="connsiteY9-734" fmla="*/ 5234940 h 5234940"/>
              <a:gd name="connsiteX10-735" fmla="*/ 3495400 w 10768330"/>
              <a:gd name="connsiteY10-736" fmla="*/ 5234940 h 5234940"/>
              <a:gd name="connsiteX11-737" fmla="*/ 1999721 w 10768330"/>
              <a:gd name="connsiteY11-738" fmla="*/ 5234940 h 5234940"/>
              <a:gd name="connsiteX12-739" fmla="*/ 1999679 w 10768330"/>
              <a:gd name="connsiteY12-740" fmla="*/ 5234940 h 5234940"/>
              <a:gd name="connsiteX13-741" fmla="*/ 215839 w 10768330"/>
              <a:gd name="connsiteY13-742" fmla="*/ 5234940 h 5234940"/>
              <a:gd name="connsiteX14-743" fmla="*/ 0 w 10768330"/>
              <a:gd name="connsiteY14-744" fmla="*/ 5019039 h 5234940"/>
              <a:gd name="connsiteX15-745" fmla="*/ 0 w 10768330"/>
              <a:gd name="connsiteY15-746" fmla="*/ 215906 h 5234940"/>
              <a:gd name="connsiteX16-747" fmla="*/ 215906 w 10768330"/>
              <a:gd name="connsiteY16-748" fmla="*/ 0 h 5234940"/>
              <a:gd name="connsiteX0-749" fmla="*/ 215906 w 10768330"/>
              <a:gd name="connsiteY0-750" fmla="*/ 0 h 5234940"/>
              <a:gd name="connsiteX1-751" fmla="*/ 2742639 w 10768330"/>
              <a:gd name="connsiteY1-752" fmla="*/ 0 h 5234940"/>
              <a:gd name="connsiteX2-753" fmla="*/ 2895329 w 10768330"/>
              <a:gd name="connsiteY2-754" fmla="*/ 63259 h 5234940"/>
              <a:gd name="connsiteX3-755" fmla="*/ 3127406 w 10768330"/>
              <a:gd name="connsiteY3-756" fmla="*/ 295342 h 5234940"/>
              <a:gd name="connsiteX4-757" fmla="*/ 3280095 w 10768330"/>
              <a:gd name="connsiteY4-758" fmla="*/ 358593 h 5234940"/>
              <a:gd name="connsiteX5-759" fmla="*/ 10552468 w 10768330"/>
              <a:gd name="connsiteY5-760" fmla="*/ 358593 h 5234940"/>
              <a:gd name="connsiteX6-761" fmla="*/ 10768330 w 10768330"/>
              <a:gd name="connsiteY6-762" fmla="*/ 574490 h 5234940"/>
              <a:gd name="connsiteX7-763" fmla="*/ 10768330 w 10768330"/>
              <a:gd name="connsiteY7-764" fmla="*/ 5018988 h 5234940"/>
              <a:gd name="connsiteX8-765" fmla="*/ 10552433 w 10768330"/>
              <a:gd name="connsiteY8-766" fmla="*/ 5234940 h 5234940"/>
              <a:gd name="connsiteX9-767" fmla="*/ 3495421 w 10768330"/>
              <a:gd name="connsiteY9-768" fmla="*/ 5234940 h 5234940"/>
              <a:gd name="connsiteX10-769" fmla="*/ 3495400 w 10768330"/>
              <a:gd name="connsiteY10-770" fmla="*/ 5234940 h 5234940"/>
              <a:gd name="connsiteX11-771" fmla="*/ 1999721 w 10768330"/>
              <a:gd name="connsiteY11-772" fmla="*/ 5234940 h 5234940"/>
              <a:gd name="connsiteX12-773" fmla="*/ 1999679 w 10768330"/>
              <a:gd name="connsiteY12-774" fmla="*/ 5234940 h 5234940"/>
              <a:gd name="connsiteX13-775" fmla="*/ 215839 w 10768330"/>
              <a:gd name="connsiteY13-776" fmla="*/ 5234940 h 5234940"/>
              <a:gd name="connsiteX14-777" fmla="*/ 0 w 10768330"/>
              <a:gd name="connsiteY14-778" fmla="*/ 5019039 h 5234940"/>
              <a:gd name="connsiteX15-779" fmla="*/ 0 w 10768330"/>
              <a:gd name="connsiteY15-780" fmla="*/ 215906 h 5234940"/>
              <a:gd name="connsiteX16-781" fmla="*/ 215906 w 10768330"/>
              <a:gd name="connsiteY16-782" fmla="*/ 0 h 5234940"/>
              <a:gd name="connsiteX0-783" fmla="*/ 215906 w 10768330"/>
              <a:gd name="connsiteY0-784" fmla="*/ 0 h 5234940"/>
              <a:gd name="connsiteX1-785" fmla="*/ 2742639 w 10768330"/>
              <a:gd name="connsiteY1-786" fmla="*/ 0 h 5234940"/>
              <a:gd name="connsiteX2-787" fmla="*/ 2895329 w 10768330"/>
              <a:gd name="connsiteY2-788" fmla="*/ 63259 h 5234940"/>
              <a:gd name="connsiteX3-789" fmla="*/ 3127406 w 10768330"/>
              <a:gd name="connsiteY3-790" fmla="*/ 295342 h 5234940"/>
              <a:gd name="connsiteX4-791" fmla="*/ 3280095 w 10768330"/>
              <a:gd name="connsiteY4-792" fmla="*/ 358593 h 5234940"/>
              <a:gd name="connsiteX5-793" fmla="*/ 10552468 w 10768330"/>
              <a:gd name="connsiteY5-794" fmla="*/ 358593 h 5234940"/>
              <a:gd name="connsiteX6-795" fmla="*/ 10768330 w 10768330"/>
              <a:gd name="connsiteY6-796" fmla="*/ 574490 h 5234940"/>
              <a:gd name="connsiteX7-797" fmla="*/ 10768330 w 10768330"/>
              <a:gd name="connsiteY7-798" fmla="*/ 5018988 h 5234940"/>
              <a:gd name="connsiteX8-799" fmla="*/ 10552433 w 10768330"/>
              <a:gd name="connsiteY8-800" fmla="*/ 5234940 h 5234940"/>
              <a:gd name="connsiteX9-801" fmla="*/ 3495421 w 10768330"/>
              <a:gd name="connsiteY9-802" fmla="*/ 5234940 h 5234940"/>
              <a:gd name="connsiteX10-803" fmla="*/ 3495400 w 10768330"/>
              <a:gd name="connsiteY10-804" fmla="*/ 5234940 h 5234940"/>
              <a:gd name="connsiteX11-805" fmla="*/ 1999721 w 10768330"/>
              <a:gd name="connsiteY11-806" fmla="*/ 5234940 h 5234940"/>
              <a:gd name="connsiteX12-807" fmla="*/ 1999679 w 10768330"/>
              <a:gd name="connsiteY12-808" fmla="*/ 5234940 h 5234940"/>
              <a:gd name="connsiteX13-809" fmla="*/ 215839 w 10768330"/>
              <a:gd name="connsiteY13-810" fmla="*/ 5234940 h 5234940"/>
              <a:gd name="connsiteX14-811" fmla="*/ 0 w 10768330"/>
              <a:gd name="connsiteY14-812" fmla="*/ 5019039 h 5234940"/>
              <a:gd name="connsiteX15-813" fmla="*/ 0 w 10768330"/>
              <a:gd name="connsiteY15-814" fmla="*/ 215906 h 5234940"/>
              <a:gd name="connsiteX16-815" fmla="*/ 215906 w 10768330"/>
              <a:gd name="connsiteY16-816" fmla="*/ 0 h 5234940"/>
              <a:gd name="connsiteX0-817" fmla="*/ 215906 w 10768330"/>
              <a:gd name="connsiteY0-818" fmla="*/ 0 h 5234940"/>
              <a:gd name="connsiteX1-819" fmla="*/ 2742639 w 10768330"/>
              <a:gd name="connsiteY1-820" fmla="*/ 0 h 5234940"/>
              <a:gd name="connsiteX2-821" fmla="*/ 2895329 w 10768330"/>
              <a:gd name="connsiteY2-822" fmla="*/ 63259 h 5234940"/>
              <a:gd name="connsiteX3-823" fmla="*/ 3127406 w 10768330"/>
              <a:gd name="connsiteY3-824" fmla="*/ 295342 h 5234940"/>
              <a:gd name="connsiteX4-825" fmla="*/ 3280095 w 10768330"/>
              <a:gd name="connsiteY4-826" fmla="*/ 358593 h 5234940"/>
              <a:gd name="connsiteX5-827" fmla="*/ 10552468 w 10768330"/>
              <a:gd name="connsiteY5-828" fmla="*/ 358593 h 5234940"/>
              <a:gd name="connsiteX6-829" fmla="*/ 10768330 w 10768330"/>
              <a:gd name="connsiteY6-830" fmla="*/ 574490 h 5234940"/>
              <a:gd name="connsiteX7-831" fmla="*/ 10768330 w 10768330"/>
              <a:gd name="connsiteY7-832" fmla="*/ 5018988 h 5234940"/>
              <a:gd name="connsiteX8-833" fmla="*/ 10552433 w 10768330"/>
              <a:gd name="connsiteY8-834" fmla="*/ 5234940 h 5234940"/>
              <a:gd name="connsiteX9-835" fmla="*/ 3495421 w 10768330"/>
              <a:gd name="connsiteY9-836" fmla="*/ 5234940 h 5234940"/>
              <a:gd name="connsiteX10-837" fmla="*/ 3495400 w 10768330"/>
              <a:gd name="connsiteY10-838" fmla="*/ 5234940 h 5234940"/>
              <a:gd name="connsiteX11-839" fmla="*/ 1999721 w 10768330"/>
              <a:gd name="connsiteY11-840" fmla="*/ 5234940 h 5234940"/>
              <a:gd name="connsiteX12-841" fmla="*/ 1999679 w 10768330"/>
              <a:gd name="connsiteY12-842" fmla="*/ 5234940 h 5234940"/>
              <a:gd name="connsiteX13-843" fmla="*/ 215839 w 10768330"/>
              <a:gd name="connsiteY13-844" fmla="*/ 5234940 h 5234940"/>
              <a:gd name="connsiteX14-845" fmla="*/ 0 w 10768330"/>
              <a:gd name="connsiteY14-846" fmla="*/ 5019039 h 5234940"/>
              <a:gd name="connsiteX15-847" fmla="*/ 0 w 10768330"/>
              <a:gd name="connsiteY15-848" fmla="*/ 215906 h 5234940"/>
              <a:gd name="connsiteX16-849" fmla="*/ 215906 w 10768330"/>
              <a:gd name="connsiteY16-850" fmla="*/ 0 h 5234940"/>
              <a:gd name="connsiteX0-851" fmla="*/ 215906 w 10768330"/>
              <a:gd name="connsiteY0-852" fmla="*/ 0 h 5234940"/>
              <a:gd name="connsiteX1-853" fmla="*/ 2742639 w 10768330"/>
              <a:gd name="connsiteY1-854" fmla="*/ 0 h 5234940"/>
              <a:gd name="connsiteX2-855" fmla="*/ 2895329 w 10768330"/>
              <a:gd name="connsiteY2-856" fmla="*/ 63259 h 5234940"/>
              <a:gd name="connsiteX3-857" fmla="*/ 3127406 w 10768330"/>
              <a:gd name="connsiteY3-858" fmla="*/ 295342 h 5234940"/>
              <a:gd name="connsiteX4-859" fmla="*/ 3280095 w 10768330"/>
              <a:gd name="connsiteY4-860" fmla="*/ 358593 h 5234940"/>
              <a:gd name="connsiteX5-861" fmla="*/ 10552468 w 10768330"/>
              <a:gd name="connsiteY5-862" fmla="*/ 358593 h 5234940"/>
              <a:gd name="connsiteX6-863" fmla="*/ 10768330 w 10768330"/>
              <a:gd name="connsiteY6-864" fmla="*/ 574490 h 5234940"/>
              <a:gd name="connsiteX7-865" fmla="*/ 10768330 w 10768330"/>
              <a:gd name="connsiteY7-866" fmla="*/ 5018988 h 5234940"/>
              <a:gd name="connsiteX8-867" fmla="*/ 10552433 w 10768330"/>
              <a:gd name="connsiteY8-868" fmla="*/ 5234940 h 5234940"/>
              <a:gd name="connsiteX9-869" fmla="*/ 3495421 w 10768330"/>
              <a:gd name="connsiteY9-870" fmla="*/ 5234940 h 5234940"/>
              <a:gd name="connsiteX10-871" fmla="*/ 3495400 w 10768330"/>
              <a:gd name="connsiteY10-872" fmla="*/ 5234940 h 5234940"/>
              <a:gd name="connsiteX11-873" fmla="*/ 1999721 w 10768330"/>
              <a:gd name="connsiteY11-874" fmla="*/ 5234940 h 5234940"/>
              <a:gd name="connsiteX12-875" fmla="*/ 1999679 w 10768330"/>
              <a:gd name="connsiteY12-876" fmla="*/ 5234940 h 5234940"/>
              <a:gd name="connsiteX13-877" fmla="*/ 215839 w 10768330"/>
              <a:gd name="connsiteY13-878" fmla="*/ 5234940 h 5234940"/>
              <a:gd name="connsiteX14-879" fmla="*/ 0 w 10768330"/>
              <a:gd name="connsiteY14-880" fmla="*/ 5019039 h 5234940"/>
              <a:gd name="connsiteX15-881" fmla="*/ 0 w 10768330"/>
              <a:gd name="connsiteY15-882" fmla="*/ 215906 h 5234940"/>
              <a:gd name="connsiteX16-883" fmla="*/ 215906 w 10768330"/>
              <a:gd name="connsiteY16-884" fmla="*/ 0 h 5234940"/>
              <a:gd name="connsiteX0-885" fmla="*/ 215906 w 10768330"/>
              <a:gd name="connsiteY0-886" fmla="*/ 0 h 5234940"/>
              <a:gd name="connsiteX1-887" fmla="*/ 2742639 w 10768330"/>
              <a:gd name="connsiteY1-888" fmla="*/ 0 h 5234940"/>
              <a:gd name="connsiteX2-889" fmla="*/ 2895329 w 10768330"/>
              <a:gd name="connsiteY2-890" fmla="*/ 63259 h 5234940"/>
              <a:gd name="connsiteX3-891" fmla="*/ 3127406 w 10768330"/>
              <a:gd name="connsiteY3-892" fmla="*/ 295342 h 5234940"/>
              <a:gd name="connsiteX4-893" fmla="*/ 3280095 w 10768330"/>
              <a:gd name="connsiteY4-894" fmla="*/ 358593 h 5234940"/>
              <a:gd name="connsiteX5-895" fmla="*/ 10552468 w 10768330"/>
              <a:gd name="connsiteY5-896" fmla="*/ 358593 h 5234940"/>
              <a:gd name="connsiteX6-897" fmla="*/ 10768330 w 10768330"/>
              <a:gd name="connsiteY6-898" fmla="*/ 574490 h 5234940"/>
              <a:gd name="connsiteX7-899" fmla="*/ 10768330 w 10768330"/>
              <a:gd name="connsiteY7-900" fmla="*/ 5018988 h 5234940"/>
              <a:gd name="connsiteX8-901" fmla="*/ 10552433 w 10768330"/>
              <a:gd name="connsiteY8-902" fmla="*/ 5234940 h 5234940"/>
              <a:gd name="connsiteX9-903" fmla="*/ 3495421 w 10768330"/>
              <a:gd name="connsiteY9-904" fmla="*/ 5234940 h 5234940"/>
              <a:gd name="connsiteX10-905" fmla="*/ 3495400 w 10768330"/>
              <a:gd name="connsiteY10-906" fmla="*/ 5234940 h 5234940"/>
              <a:gd name="connsiteX11-907" fmla="*/ 1999721 w 10768330"/>
              <a:gd name="connsiteY11-908" fmla="*/ 5234940 h 5234940"/>
              <a:gd name="connsiteX12-909" fmla="*/ 1999679 w 10768330"/>
              <a:gd name="connsiteY12-910" fmla="*/ 5234940 h 5234940"/>
              <a:gd name="connsiteX13-911" fmla="*/ 215839 w 10768330"/>
              <a:gd name="connsiteY13-912" fmla="*/ 5234940 h 5234940"/>
              <a:gd name="connsiteX14-913" fmla="*/ 0 w 10768330"/>
              <a:gd name="connsiteY14-914" fmla="*/ 5019039 h 5234940"/>
              <a:gd name="connsiteX15-915" fmla="*/ 0 w 10768330"/>
              <a:gd name="connsiteY15-916" fmla="*/ 215906 h 5234940"/>
              <a:gd name="connsiteX16-917" fmla="*/ 215906 w 10768330"/>
              <a:gd name="connsiteY16-918" fmla="*/ 0 h 5234940"/>
              <a:gd name="connsiteX0-919" fmla="*/ 215906 w 10768330"/>
              <a:gd name="connsiteY0-920" fmla="*/ 0 h 5234940"/>
              <a:gd name="connsiteX1-921" fmla="*/ 2742639 w 10768330"/>
              <a:gd name="connsiteY1-922" fmla="*/ 0 h 5234940"/>
              <a:gd name="connsiteX2-923" fmla="*/ 2895329 w 10768330"/>
              <a:gd name="connsiteY2-924" fmla="*/ 63259 h 5234940"/>
              <a:gd name="connsiteX3-925" fmla="*/ 3127406 w 10768330"/>
              <a:gd name="connsiteY3-926" fmla="*/ 295342 h 5234940"/>
              <a:gd name="connsiteX4-927" fmla="*/ 3280095 w 10768330"/>
              <a:gd name="connsiteY4-928" fmla="*/ 358593 h 5234940"/>
              <a:gd name="connsiteX5-929" fmla="*/ 10552468 w 10768330"/>
              <a:gd name="connsiteY5-930" fmla="*/ 358593 h 5234940"/>
              <a:gd name="connsiteX6-931" fmla="*/ 10768330 w 10768330"/>
              <a:gd name="connsiteY6-932" fmla="*/ 574490 h 5234940"/>
              <a:gd name="connsiteX7-933" fmla="*/ 10768330 w 10768330"/>
              <a:gd name="connsiteY7-934" fmla="*/ 5018988 h 5234940"/>
              <a:gd name="connsiteX8-935" fmla="*/ 10552433 w 10768330"/>
              <a:gd name="connsiteY8-936" fmla="*/ 5234940 h 5234940"/>
              <a:gd name="connsiteX9-937" fmla="*/ 3495421 w 10768330"/>
              <a:gd name="connsiteY9-938" fmla="*/ 5234940 h 5234940"/>
              <a:gd name="connsiteX10-939" fmla="*/ 3495400 w 10768330"/>
              <a:gd name="connsiteY10-940" fmla="*/ 5234940 h 5234940"/>
              <a:gd name="connsiteX11-941" fmla="*/ 1999721 w 10768330"/>
              <a:gd name="connsiteY11-942" fmla="*/ 5234940 h 5234940"/>
              <a:gd name="connsiteX12-943" fmla="*/ 1999679 w 10768330"/>
              <a:gd name="connsiteY12-944" fmla="*/ 5234940 h 5234940"/>
              <a:gd name="connsiteX13-945" fmla="*/ 215839 w 10768330"/>
              <a:gd name="connsiteY13-946" fmla="*/ 5234940 h 5234940"/>
              <a:gd name="connsiteX14-947" fmla="*/ 0 w 10768330"/>
              <a:gd name="connsiteY14-948" fmla="*/ 5019039 h 5234940"/>
              <a:gd name="connsiteX15-949" fmla="*/ 0 w 10768330"/>
              <a:gd name="connsiteY15-950" fmla="*/ 215906 h 5234940"/>
              <a:gd name="connsiteX16-951" fmla="*/ 215906 w 10768330"/>
              <a:gd name="connsiteY16-952" fmla="*/ 0 h 5234940"/>
              <a:gd name="connsiteX0-953" fmla="*/ 215906 w 10768330"/>
              <a:gd name="connsiteY0-954" fmla="*/ 0 h 5234940"/>
              <a:gd name="connsiteX1-955" fmla="*/ 2742639 w 10768330"/>
              <a:gd name="connsiteY1-956" fmla="*/ 0 h 5234940"/>
              <a:gd name="connsiteX2-957" fmla="*/ 2895329 w 10768330"/>
              <a:gd name="connsiteY2-958" fmla="*/ 63259 h 5234940"/>
              <a:gd name="connsiteX3-959" fmla="*/ 3127406 w 10768330"/>
              <a:gd name="connsiteY3-960" fmla="*/ 295342 h 5234940"/>
              <a:gd name="connsiteX4-961" fmla="*/ 3280095 w 10768330"/>
              <a:gd name="connsiteY4-962" fmla="*/ 358593 h 5234940"/>
              <a:gd name="connsiteX5-963" fmla="*/ 10552468 w 10768330"/>
              <a:gd name="connsiteY5-964" fmla="*/ 358593 h 5234940"/>
              <a:gd name="connsiteX6-965" fmla="*/ 10768330 w 10768330"/>
              <a:gd name="connsiteY6-966" fmla="*/ 574490 h 5234940"/>
              <a:gd name="connsiteX7-967" fmla="*/ 10768330 w 10768330"/>
              <a:gd name="connsiteY7-968" fmla="*/ 5018988 h 5234940"/>
              <a:gd name="connsiteX8-969" fmla="*/ 10552433 w 10768330"/>
              <a:gd name="connsiteY8-970" fmla="*/ 5234940 h 5234940"/>
              <a:gd name="connsiteX9-971" fmla="*/ 3495421 w 10768330"/>
              <a:gd name="connsiteY9-972" fmla="*/ 5234940 h 5234940"/>
              <a:gd name="connsiteX10-973" fmla="*/ 3495400 w 10768330"/>
              <a:gd name="connsiteY10-974" fmla="*/ 5234940 h 5234940"/>
              <a:gd name="connsiteX11-975" fmla="*/ 1999721 w 10768330"/>
              <a:gd name="connsiteY11-976" fmla="*/ 5234940 h 5234940"/>
              <a:gd name="connsiteX12-977" fmla="*/ 1999679 w 10768330"/>
              <a:gd name="connsiteY12-978" fmla="*/ 5234940 h 5234940"/>
              <a:gd name="connsiteX13-979" fmla="*/ 215839 w 10768330"/>
              <a:gd name="connsiteY13-980" fmla="*/ 5234940 h 5234940"/>
              <a:gd name="connsiteX14-981" fmla="*/ 0 w 10768330"/>
              <a:gd name="connsiteY14-982" fmla="*/ 5019039 h 5234940"/>
              <a:gd name="connsiteX15-983" fmla="*/ 0 w 10768330"/>
              <a:gd name="connsiteY15-984" fmla="*/ 215906 h 5234940"/>
              <a:gd name="connsiteX16-985" fmla="*/ 215906 w 10768330"/>
              <a:gd name="connsiteY16-986" fmla="*/ 0 h 5234940"/>
              <a:gd name="connsiteX0-987" fmla="*/ 215906 w 10768330"/>
              <a:gd name="connsiteY0-988" fmla="*/ 0 h 5234940"/>
              <a:gd name="connsiteX1-989" fmla="*/ 2742639 w 10768330"/>
              <a:gd name="connsiteY1-990" fmla="*/ 0 h 5234940"/>
              <a:gd name="connsiteX2-991" fmla="*/ 2895329 w 10768330"/>
              <a:gd name="connsiteY2-992" fmla="*/ 63259 h 5234940"/>
              <a:gd name="connsiteX3-993" fmla="*/ 3127406 w 10768330"/>
              <a:gd name="connsiteY3-994" fmla="*/ 295342 h 5234940"/>
              <a:gd name="connsiteX4-995" fmla="*/ 3280095 w 10768330"/>
              <a:gd name="connsiteY4-996" fmla="*/ 358593 h 5234940"/>
              <a:gd name="connsiteX5-997" fmla="*/ 10552468 w 10768330"/>
              <a:gd name="connsiteY5-998" fmla="*/ 358593 h 5234940"/>
              <a:gd name="connsiteX6-999" fmla="*/ 10768330 w 10768330"/>
              <a:gd name="connsiteY6-1000" fmla="*/ 574490 h 5234940"/>
              <a:gd name="connsiteX7-1001" fmla="*/ 10768330 w 10768330"/>
              <a:gd name="connsiteY7-1002" fmla="*/ 5018988 h 5234940"/>
              <a:gd name="connsiteX8-1003" fmla="*/ 10552433 w 10768330"/>
              <a:gd name="connsiteY8-1004" fmla="*/ 5234940 h 5234940"/>
              <a:gd name="connsiteX9-1005" fmla="*/ 3495421 w 10768330"/>
              <a:gd name="connsiteY9-1006" fmla="*/ 5234940 h 5234940"/>
              <a:gd name="connsiteX10-1007" fmla="*/ 3495400 w 10768330"/>
              <a:gd name="connsiteY10-1008" fmla="*/ 5234940 h 5234940"/>
              <a:gd name="connsiteX11-1009" fmla="*/ 1999721 w 10768330"/>
              <a:gd name="connsiteY11-1010" fmla="*/ 5234940 h 5234940"/>
              <a:gd name="connsiteX12-1011" fmla="*/ 1999679 w 10768330"/>
              <a:gd name="connsiteY12-1012" fmla="*/ 5234940 h 5234940"/>
              <a:gd name="connsiteX13-1013" fmla="*/ 215839 w 10768330"/>
              <a:gd name="connsiteY13-1014" fmla="*/ 5234940 h 5234940"/>
              <a:gd name="connsiteX14-1015" fmla="*/ 0 w 10768330"/>
              <a:gd name="connsiteY14-1016" fmla="*/ 5019039 h 5234940"/>
              <a:gd name="connsiteX15-1017" fmla="*/ 0 w 10768330"/>
              <a:gd name="connsiteY15-1018" fmla="*/ 215906 h 5234940"/>
              <a:gd name="connsiteX16-1019" fmla="*/ 215906 w 10768330"/>
              <a:gd name="connsiteY16-1020" fmla="*/ 0 h 52349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0768330" h="5234940">
                <a:moveTo>
                  <a:pt x="215906" y="0"/>
                </a:moveTo>
                <a:cubicBezTo>
                  <a:pt x="215906" y="0"/>
                  <a:pt x="2742639" y="0"/>
                  <a:pt x="2742639" y="0"/>
                </a:cubicBezTo>
                <a:cubicBezTo>
                  <a:pt x="2800684" y="0"/>
                  <a:pt x="2854285" y="22214"/>
                  <a:pt x="2895329" y="63259"/>
                </a:cubicBezTo>
                <a:cubicBezTo>
                  <a:pt x="2895329" y="63259"/>
                  <a:pt x="3127406" y="295342"/>
                  <a:pt x="3127406" y="295342"/>
                </a:cubicBezTo>
                <a:cubicBezTo>
                  <a:pt x="3168441" y="336377"/>
                  <a:pt x="3222063" y="358593"/>
                  <a:pt x="3280095" y="358593"/>
                </a:cubicBezTo>
                <a:cubicBezTo>
                  <a:pt x="3280095" y="358593"/>
                  <a:pt x="10552468" y="358593"/>
                  <a:pt x="10552468" y="358593"/>
                </a:cubicBezTo>
                <a:cubicBezTo>
                  <a:pt x="10678938" y="358593"/>
                  <a:pt x="10768330" y="448020"/>
                  <a:pt x="10768330" y="574490"/>
                </a:cubicBezTo>
                <a:cubicBezTo>
                  <a:pt x="10768330" y="574490"/>
                  <a:pt x="10768330" y="5018988"/>
                  <a:pt x="10768330" y="5018988"/>
                </a:cubicBezTo>
                <a:cubicBezTo>
                  <a:pt x="10768330" y="5145458"/>
                  <a:pt x="10678903" y="5234940"/>
                  <a:pt x="10552433" y="5234940"/>
                </a:cubicBezTo>
                <a:cubicBezTo>
                  <a:pt x="10552433" y="5234940"/>
                  <a:pt x="3495421" y="5234940"/>
                  <a:pt x="3495421" y="5234940"/>
                </a:cubicBezTo>
                <a:cubicBezTo>
                  <a:pt x="3495421" y="5234940"/>
                  <a:pt x="3495400" y="5234940"/>
                  <a:pt x="3495400" y="5234940"/>
                </a:cubicBezTo>
                <a:cubicBezTo>
                  <a:pt x="3495400" y="5234940"/>
                  <a:pt x="1999721" y="5234940"/>
                  <a:pt x="1999721" y="5234940"/>
                </a:cubicBezTo>
                <a:cubicBezTo>
                  <a:pt x="1999721" y="5234940"/>
                  <a:pt x="1999679" y="5234940"/>
                  <a:pt x="1999679" y="5234940"/>
                </a:cubicBezTo>
                <a:cubicBezTo>
                  <a:pt x="1999679" y="5234940"/>
                  <a:pt x="215839" y="5234940"/>
                  <a:pt x="215839" y="5234940"/>
                </a:cubicBezTo>
                <a:cubicBezTo>
                  <a:pt x="89366" y="5234940"/>
                  <a:pt x="0" y="5145511"/>
                  <a:pt x="0" y="5019039"/>
                </a:cubicBezTo>
                <a:cubicBezTo>
                  <a:pt x="0" y="5019039"/>
                  <a:pt x="0" y="215906"/>
                  <a:pt x="0" y="215906"/>
                </a:cubicBezTo>
                <a:cubicBezTo>
                  <a:pt x="0" y="89432"/>
                  <a:pt x="89432" y="0"/>
                  <a:pt x="21590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>
            <p:custDataLst>
              <p:tags r:id="rId3"/>
            </p:custDataLst>
          </p:nvPr>
        </p:nvSpPr>
        <p:spPr>
          <a:xfrm>
            <a:off x="1071880" y="1496695"/>
            <a:ext cx="10048240" cy="4898390"/>
          </a:xfrm>
          <a:custGeom>
            <a:avLst/>
            <a:gdLst>
              <a:gd name="connsiteX0" fmla="*/ 215906 w 10768330"/>
              <a:gd name="connsiteY0" fmla="*/ 0 h 5234940"/>
              <a:gd name="connsiteX1" fmla="*/ 2742639 w 10768330"/>
              <a:gd name="connsiteY1" fmla="*/ 0 h 5234940"/>
              <a:gd name="connsiteX2" fmla="*/ 2895329 w 10768330"/>
              <a:gd name="connsiteY2" fmla="*/ 63259 h 5234940"/>
              <a:gd name="connsiteX3" fmla="*/ 3127406 w 10768330"/>
              <a:gd name="connsiteY3" fmla="*/ 295342 h 5234940"/>
              <a:gd name="connsiteX4" fmla="*/ 3280095 w 10768330"/>
              <a:gd name="connsiteY4" fmla="*/ 358593 h 5234940"/>
              <a:gd name="connsiteX5" fmla="*/ 10552468 w 10768330"/>
              <a:gd name="connsiteY5" fmla="*/ 358593 h 5234940"/>
              <a:gd name="connsiteX6" fmla="*/ 10768330 w 10768330"/>
              <a:gd name="connsiteY6" fmla="*/ 574490 h 5234940"/>
              <a:gd name="connsiteX7" fmla="*/ 10768330 w 10768330"/>
              <a:gd name="connsiteY7" fmla="*/ 5018988 h 5234940"/>
              <a:gd name="connsiteX8" fmla="*/ 10552433 w 10768330"/>
              <a:gd name="connsiteY8" fmla="*/ 5234940 h 5234940"/>
              <a:gd name="connsiteX9" fmla="*/ 3495421 w 10768330"/>
              <a:gd name="connsiteY9" fmla="*/ 5234940 h 5234940"/>
              <a:gd name="connsiteX10" fmla="*/ 3495400 w 10768330"/>
              <a:gd name="connsiteY10" fmla="*/ 5234940 h 5234940"/>
              <a:gd name="connsiteX11" fmla="*/ 1999721 w 10768330"/>
              <a:gd name="connsiteY11" fmla="*/ 5234940 h 5234940"/>
              <a:gd name="connsiteX12" fmla="*/ 1999679 w 10768330"/>
              <a:gd name="connsiteY12" fmla="*/ 5234940 h 5234940"/>
              <a:gd name="connsiteX13" fmla="*/ 215839 w 10768330"/>
              <a:gd name="connsiteY13" fmla="*/ 5234940 h 5234940"/>
              <a:gd name="connsiteX14" fmla="*/ 0 w 10768330"/>
              <a:gd name="connsiteY14" fmla="*/ 5019039 h 5234940"/>
              <a:gd name="connsiteX15" fmla="*/ 0 w 10768330"/>
              <a:gd name="connsiteY15" fmla="*/ 215906 h 5234940"/>
              <a:gd name="connsiteX16" fmla="*/ 215906 w 10768330"/>
              <a:gd name="connsiteY16" fmla="*/ 0 h 5234940"/>
              <a:gd name="connsiteX0-1" fmla="*/ 215906 w 10768330"/>
              <a:gd name="connsiteY0-2" fmla="*/ 0 h 5234940"/>
              <a:gd name="connsiteX1-3" fmla="*/ 2742639 w 10768330"/>
              <a:gd name="connsiteY1-4" fmla="*/ 0 h 5234940"/>
              <a:gd name="connsiteX2-5" fmla="*/ 2895329 w 10768330"/>
              <a:gd name="connsiteY2-6" fmla="*/ 63259 h 5234940"/>
              <a:gd name="connsiteX3-7" fmla="*/ 3127406 w 10768330"/>
              <a:gd name="connsiteY3-8" fmla="*/ 295342 h 5234940"/>
              <a:gd name="connsiteX4-9" fmla="*/ 3280095 w 10768330"/>
              <a:gd name="connsiteY4-10" fmla="*/ 358593 h 5234940"/>
              <a:gd name="connsiteX5-11" fmla="*/ 10552468 w 10768330"/>
              <a:gd name="connsiteY5-12" fmla="*/ 358593 h 5234940"/>
              <a:gd name="connsiteX6-13" fmla="*/ 10768330 w 10768330"/>
              <a:gd name="connsiteY6-14" fmla="*/ 574490 h 5234940"/>
              <a:gd name="connsiteX7-15" fmla="*/ 10768330 w 10768330"/>
              <a:gd name="connsiteY7-16" fmla="*/ 5018988 h 5234940"/>
              <a:gd name="connsiteX8-17" fmla="*/ 10552433 w 10768330"/>
              <a:gd name="connsiteY8-18" fmla="*/ 5234940 h 5234940"/>
              <a:gd name="connsiteX9-19" fmla="*/ 3495421 w 10768330"/>
              <a:gd name="connsiteY9-20" fmla="*/ 5234940 h 5234940"/>
              <a:gd name="connsiteX10-21" fmla="*/ 3495400 w 10768330"/>
              <a:gd name="connsiteY10-22" fmla="*/ 5234940 h 5234940"/>
              <a:gd name="connsiteX11-23" fmla="*/ 1999721 w 10768330"/>
              <a:gd name="connsiteY11-24" fmla="*/ 5234940 h 5234940"/>
              <a:gd name="connsiteX12-25" fmla="*/ 1999679 w 10768330"/>
              <a:gd name="connsiteY12-26" fmla="*/ 5234940 h 5234940"/>
              <a:gd name="connsiteX13-27" fmla="*/ 215839 w 10768330"/>
              <a:gd name="connsiteY13-28" fmla="*/ 5234940 h 5234940"/>
              <a:gd name="connsiteX14-29" fmla="*/ 0 w 10768330"/>
              <a:gd name="connsiteY14-30" fmla="*/ 5019039 h 5234940"/>
              <a:gd name="connsiteX15-31" fmla="*/ 0 w 10768330"/>
              <a:gd name="connsiteY15-32" fmla="*/ 215906 h 5234940"/>
              <a:gd name="connsiteX16-33" fmla="*/ 215906 w 10768330"/>
              <a:gd name="connsiteY16-34" fmla="*/ 0 h 5234940"/>
              <a:gd name="connsiteX0-35" fmla="*/ 215906 w 10768330"/>
              <a:gd name="connsiteY0-36" fmla="*/ 0 h 5234940"/>
              <a:gd name="connsiteX1-37" fmla="*/ 2742639 w 10768330"/>
              <a:gd name="connsiteY1-38" fmla="*/ 0 h 5234940"/>
              <a:gd name="connsiteX2-39" fmla="*/ 2895329 w 10768330"/>
              <a:gd name="connsiteY2-40" fmla="*/ 63259 h 5234940"/>
              <a:gd name="connsiteX3-41" fmla="*/ 3127406 w 10768330"/>
              <a:gd name="connsiteY3-42" fmla="*/ 295342 h 5234940"/>
              <a:gd name="connsiteX4-43" fmla="*/ 3280095 w 10768330"/>
              <a:gd name="connsiteY4-44" fmla="*/ 358593 h 5234940"/>
              <a:gd name="connsiteX5-45" fmla="*/ 10552468 w 10768330"/>
              <a:gd name="connsiteY5-46" fmla="*/ 358593 h 5234940"/>
              <a:gd name="connsiteX6-47" fmla="*/ 10768330 w 10768330"/>
              <a:gd name="connsiteY6-48" fmla="*/ 574490 h 5234940"/>
              <a:gd name="connsiteX7-49" fmla="*/ 10768330 w 10768330"/>
              <a:gd name="connsiteY7-50" fmla="*/ 5018988 h 5234940"/>
              <a:gd name="connsiteX8-51" fmla="*/ 10552433 w 10768330"/>
              <a:gd name="connsiteY8-52" fmla="*/ 5234940 h 5234940"/>
              <a:gd name="connsiteX9-53" fmla="*/ 3495421 w 10768330"/>
              <a:gd name="connsiteY9-54" fmla="*/ 5234940 h 5234940"/>
              <a:gd name="connsiteX10-55" fmla="*/ 3495400 w 10768330"/>
              <a:gd name="connsiteY10-56" fmla="*/ 5234940 h 5234940"/>
              <a:gd name="connsiteX11-57" fmla="*/ 1999721 w 10768330"/>
              <a:gd name="connsiteY11-58" fmla="*/ 5234940 h 5234940"/>
              <a:gd name="connsiteX12-59" fmla="*/ 1999679 w 10768330"/>
              <a:gd name="connsiteY12-60" fmla="*/ 5234940 h 5234940"/>
              <a:gd name="connsiteX13-61" fmla="*/ 215839 w 10768330"/>
              <a:gd name="connsiteY13-62" fmla="*/ 5234940 h 5234940"/>
              <a:gd name="connsiteX14-63" fmla="*/ 0 w 10768330"/>
              <a:gd name="connsiteY14-64" fmla="*/ 5019039 h 5234940"/>
              <a:gd name="connsiteX15-65" fmla="*/ 0 w 10768330"/>
              <a:gd name="connsiteY15-66" fmla="*/ 215906 h 5234940"/>
              <a:gd name="connsiteX16-67" fmla="*/ 215906 w 10768330"/>
              <a:gd name="connsiteY16-68" fmla="*/ 0 h 5234940"/>
              <a:gd name="connsiteX0-69" fmla="*/ 215906 w 10768330"/>
              <a:gd name="connsiteY0-70" fmla="*/ 0 h 5234940"/>
              <a:gd name="connsiteX1-71" fmla="*/ 2742639 w 10768330"/>
              <a:gd name="connsiteY1-72" fmla="*/ 0 h 5234940"/>
              <a:gd name="connsiteX2-73" fmla="*/ 2895329 w 10768330"/>
              <a:gd name="connsiteY2-74" fmla="*/ 63259 h 5234940"/>
              <a:gd name="connsiteX3-75" fmla="*/ 3127406 w 10768330"/>
              <a:gd name="connsiteY3-76" fmla="*/ 295342 h 5234940"/>
              <a:gd name="connsiteX4-77" fmla="*/ 3280095 w 10768330"/>
              <a:gd name="connsiteY4-78" fmla="*/ 358593 h 5234940"/>
              <a:gd name="connsiteX5-79" fmla="*/ 10552468 w 10768330"/>
              <a:gd name="connsiteY5-80" fmla="*/ 358593 h 5234940"/>
              <a:gd name="connsiteX6-81" fmla="*/ 10768330 w 10768330"/>
              <a:gd name="connsiteY6-82" fmla="*/ 574490 h 5234940"/>
              <a:gd name="connsiteX7-83" fmla="*/ 10768330 w 10768330"/>
              <a:gd name="connsiteY7-84" fmla="*/ 5018988 h 5234940"/>
              <a:gd name="connsiteX8-85" fmla="*/ 10552433 w 10768330"/>
              <a:gd name="connsiteY8-86" fmla="*/ 5234940 h 5234940"/>
              <a:gd name="connsiteX9-87" fmla="*/ 3495421 w 10768330"/>
              <a:gd name="connsiteY9-88" fmla="*/ 5234940 h 5234940"/>
              <a:gd name="connsiteX10-89" fmla="*/ 3495400 w 10768330"/>
              <a:gd name="connsiteY10-90" fmla="*/ 5234940 h 5234940"/>
              <a:gd name="connsiteX11-91" fmla="*/ 1999721 w 10768330"/>
              <a:gd name="connsiteY11-92" fmla="*/ 5234940 h 5234940"/>
              <a:gd name="connsiteX12-93" fmla="*/ 1999679 w 10768330"/>
              <a:gd name="connsiteY12-94" fmla="*/ 5234940 h 5234940"/>
              <a:gd name="connsiteX13-95" fmla="*/ 215839 w 10768330"/>
              <a:gd name="connsiteY13-96" fmla="*/ 5234940 h 5234940"/>
              <a:gd name="connsiteX14-97" fmla="*/ 0 w 10768330"/>
              <a:gd name="connsiteY14-98" fmla="*/ 5019039 h 5234940"/>
              <a:gd name="connsiteX15-99" fmla="*/ 0 w 10768330"/>
              <a:gd name="connsiteY15-100" fmla="*/ 215906 h 5234940"/>
              <a:gd name="connsiteX16-101" fmla="*/ 215906 w 10768330"/>
              <a:gd name="connsiteY16-102" fmla="*/ 0 h 5234940"/>
              <a:gd name="connsiteX0-103" fmla="*/ 215906 w 10768330"/>
              <a:gd name="connsiteY0-104" fmla="*/ 0 h 5234940"/>
              <a:gd name="connsiteX1-105" fmla="*/ 2742639 w 10768330"/>
              <a:gd name="connsiteY1-106" fmla="*/ 0 h 5234940"/>
              <a:gd name="connsiteX2-107" fmla="*/ 2895329 w 10768330"/>
              <a:gd name="connsiteY2-108" fmla="*/ 63259 h 5234940"/>
              <a:gd name="connsiteX3-109" fmla="*/ 3127406 w 10768330"/>
              <a:gd name="connsiteY3-110" fmla="*/ 295342 h 5234940"/>
              <a:gd name="connsiteX4-111" fmla="*/ 3280095 w 10768330"/>
              <a:gd name="connsiteY4-112" fmla="*/ 358593 h 5234940"/>
              <a:gd name="connsiteX5-113" fmla="*/ 10552468 w 10768330"/>
              <a:gd name="connsiteY5-114" fmla="*/ 358593 h 5234940"/>
              <a:gd name="connsiteX6-115" fmla="*/ 10768330 w 10768330"/>
              <a:gd name="connsiteY6-116" fmla="*/ 574490 h 5234940"/>
              <a:gd name="connsiteX7-117" fmla="*/ 10768330 w 10768330"/>
              <a:gd name="connsiteY7-118" fmla="*/ 5018988 h 5234940"/>
              <a:gd name="connsiteX8-119" fmla="*/ 10552433 w 10768330"/>
              <a:gd name="connsiteY8-120" fmla="*/ 5234940 h 5234940"/>
              <a:gd name="connsiteX9-121" fmla="*/ 3495421 w 10768330"/>
              <a:gd name="connsiteY9-122" fmla="*/ 5234940 h 5234940"/>
              <a:gd name="connsiteX10-123" fmla="*/ 3495400 w 10768330"/>
              <a:gd name="connsiteY10-124" fmla="*/ 5234940 h 5234940"/>
              <a:gd name="connsiteX11-125" fmla="*/ 1999721 w 10768330"/>
              <a:gd name="connsiteY11-126" fmla="*/ 5234940 h 5234940"/>
              <a:gd name="connsiteX12-127" fmla="*/ 1999679 w 10768330"/>
              <a:gd name="connsiteY12-128" fmla="*/ 5234940 h 5234940"/>
              <a:gd name="connsiteX13-129" fmla="*/ 215839 w 10768330"/>
              <a:gd name="connsiteY13-130" fmla="*/ 5234940 h 5234940"/>
              <a:gd name="connsiteX14-131" fmla="*/ 0 w 10768330"/>
              <a:gd name="connsiteY14-132" fmla="*/ 5019039 h 5234940"/>
              <a:gd name="connsiteX15-133" fmla="*/ 0 w 10768330"/>
              <a:gd name="connsiteY15-134" fmla="*/ 215906 h 5234940"/>
              <a:gd name="connsiteX16-135" fmla="*/ 215906 w 10768330"/>
              <a:gd name="connsiteY16-136" fmla="*/ 0 h 5234940"/>
              <a:gd name="connsiteX0-137" fmla="*/ 215906 w 10768330"/>
              <a:gd name="connsiteY0-138" fmla="*/ 0 h 5234940"/>
              <a:gd name="connsiteX1-139" fmla="*/ 2742639 w 10768330"/>
              <a:gd name="connsiteY1-140" fmla="*/ 0 h 5234940"/>
              <a:gd name="connsiteX2-141" fmla="*/ 2895329 w 10768330"/>
              <a:gd name="connsiteY2-142" fmla="*/ 63259 h 5234940"/>
              <a:gd name="connsiteX3-143" fmla="*/ 3127406 w 10768330"/>
              <a:gd name="connsiteY3-144" fmla="*/ 295342 h 5234940"/>
              <a:gd name="connsiteX4-145" fmla="*/ 3280095 w 10768330"/>
              <a:gd name="connsiteY4-146" fmla="*/ 358593 h 5234940"/>
              <a:gd name="connsiteX5-147" fmla="*/ 10552468 w 10768330"/>
              <a:gd name="connsiteY5-148" fmla="*/ 358593 h 5234940"/>
              <a:gd name="connsiteX6-149" fmla="*/ 10768330 w 10768330"/>
              <a:gd name="connsiteY6-150" fmla="*/ 574490 h 5234940"/>
              <a:gd name="connsiteX7-151" fmla="*/ 10768330 w 10768330"/>
              <a:gd name="connsiteY7-152" fmla="*/ 5018988 h 5234940"/>
              <a:gd name="connsiteX8-153" fmla="*/ 10552433 w 10768330"/>
              <a:gd name="connsiteY8-154" fmla="*/ 5234940 h 5234940"/>
              <a:gd name="connsiteX9-155" fmla="*/ 3495421 w 10768330"/>
              <a:gd name="connsiteY9-156" fmla="*/ 5234940 h 5234940"/>
              <a:gd name="connsiteX10-157" fmla="*/ 3495400 w 10768330"/>
              <a:gd name="connsiteY10-158" fmla="*/ 5234940 h 5234940"/>
              <a:gd name="connsiteX11-159" fmla="*/ 1999721 w 10768330"/>
              <a:gd name="connsiteY11-160" fmla="*/ 5234940 h 5234940"/>
              <a:gd name="connsiteX12-161" fmla="*/ 1999679 w 10768330"/>
              <a:gd name="connsiteY12-162" fmla="*/ 5234940 h 5234940"/>
              <a:gd name="connsiteX13-163" fmla="*/ 215839 w 10768330"/>
              <a:gd name="connsiteY13-164" fmla="*/ 5234940 h 5234940"/>
              <a:gd name="connsiteX14-165" fmla="*/ 0 w 10768330"/>
              <a:gd name="connsiteY14-166" fmla="*/ 5019039 h 5234940"/>
              <a:gd name="connsiteX15-167" fmla="*/ 0 w 10768330"/>
              <a:gd name="connsiteY15-168" fmla="*/ 215906 h 5234940"/>
              <a:gd name="connsiteX16-169" fmla="*/ 215906 w 10768330"/>
              <a:gd name="connsiteY16-170" fmla="*/ 0 h 5234940"/>
              <a:gd name="connsiteX0-171" fmla="*/ 215906 w 10768330"/>
              <a:gd name="connsiteY0-172" fmla="*/ 0 h 5234940"/>
              <a:gd name="connsiteX1-173" fmla="*/ 2742639 w 10768330"/>
              <a:gd name="connsiteY1-174" fmla="*/ 0 h 5234940"/>
              <a:gd name="connsiteX2-175" fmla="*/ 2895329 w 10768330"/>
              <a:gd name="connsiteY2-176" fmla="*/ 63259 h 5234940"/>
              <a:gd name="connsiteX3-177" fmla="*/ 3127406 w 10768330"/>
              <a:gd name="connsiteY3-178" fmla="*/ 295342 h 5234940"/>
              <a:gd name="connsiteX4-179" fmla="*/ 3280095 w 10768330"/>
              <a:gd name="connsiteY4-180" fmla="*/ 358593 h 5234940"/>
              <a:gd name="connsiteX5-181" fmla="*/ 10552468 w 10768330"/>
              <a:gd name="connsiteY5-182" fmla="*/ 358593 h 5234940"/>
              <a:gd name="connsiteX6-183" fmla="*/ 10768330 w 10768330"/>
              <a:gd name="connsiteY6-184" fmla="*/ 574490 h 5234940"/>
              <a:gd name="connsiteX7-185" fmla="*/ 10768330 w 10768330"/>
              <a:gd name="connsiteY7-186" fmla="*/ 5018988 h 5234940"/>
              <a:gd name="connsiteX8-187" fmla="*/ 10552433 w 10768330"/>
              <a:gd name="connsiteY8-188" fmla="*/ 5234940 h 5234940"/>
              <a:gd name="connsiteX9-189" fmla="*/ 3495421 w 10768330"/>
              <a:gd name="connsiteY9-190" fmla="*/ 5234940 h 5234940"/>
              <a:gd name="connsiteX10-191" fmla="*/ 3495400 w 10768330"/>
              <a:gd name="connsiteY10-192" fmla="*/ 5234940 h 5234940"/>
              <a:gd name="connsiteX11-193" fmla="*/ 1999721 w 10768330"/>
              <a:gd name="connsiteY11-194" fmla="*/ 5234940 h 5234940"/>
              <a:gd name="connsiteX12-195" fmla="*/ 1999679 w 10768330"/>
              <a:gd name="connsiteY12-196" fmla="*/ 5234940 h 5234940"/>
              <a:gd name="connsiteX13-197" fmla="*/ 215839 w 10768330"/>
              <a:gd name="connsiteY13-198" fmla="*/ 5234940 h 5234940"/>
              <a:gd name="connsiteX14-199" fmla="*/ 0 w 10768330"/>
              <a:gd name="connsiteY14-200" fmla="*/ 5019039 h 5234940"/>
              <a:gd name="connsiteX15-201" fmla="*/ 0 w 10768330"/>
              <a:gd name="connsiteY15-202" fmla="*/ 215906 h 5234940"/>
              <a:gd name="connsiteX16-203" fmla="*/ 215906 w 10768330"/>
              <a:gd name="connsiteY16-204" fmla="*/ 0 h 5234940"/>
              <a:gd name="connsiteX0-205" fmla="*/ 215906 w 10768330"/>
              <a:gd name="connsiteY0-206" fmla="*/ 0 h 5234940"/>
              <a:gd name="connsiteX1-207" fmla="*/ 2742639 w 10768330"/>
              <a:gd name="connsiteY1-208" fmla="*/ 0 h 5234940"/>
              <a:gd name="connsiteX2-209" fmla="*/ 2895329 w 10768330"/>
              <a:gd name="connsiteY2-210" fmla="*/ 63259 h 5234940"/>
              <a:gd name="connsiteX3-211" fmla="*/ 3127406 w 10768330"/>
              <a:gd name="connsiteY3-212" fmla="*/ 295342 h 5234940"/>
              <a:gd name="connsiteX4-213" fmla="*/ 3280095 w 10768330"/>
              <a:gd name="connsiteY4-214" fmla="*/ 358593 h 5234940"/>
              <a:gd name="connsiteX5-215" fmla="*/ 10552468 w 10768330"/>
              <a:gd name="connsiteY5-216" fmla="*/ 358593 h 5234940"/>
              <a:gd name="connsiteX6-217" fmla="*/ 10768330 w 10768330"/>
              <a:gd name="connsiteY6-218" fmla="*/ 574490 h 5234940"/>
              <a:gd name="connsiteX7-219" fmla="*/ 10768330 w 10768330"/>
              <a:gd name="connsiteY7-220" fmla="*/ 5018988 h 5234940"/>
              <a:gd name="connsiteX8-221" fmla="*/ 10552433 w 10768330"/>
              <a:gd name="connsiteY8-222" fmla="*/ 5234940 h 5234940"/>
              <a:gd name="connsiteX9-223" fmla="*/ 3495421 w 10768330"/>
              <a:gd name="connsiteY9-224" fmla="*/ 5234940 h 5234940"/>
              <a:gd name="connsiteX10-225" fmla="*/ 3495400 w 10768330"/>
              <a:gd name="connsiteY10-226" fmla="*/ 5234940 h 5234940"/>
              <a:gd name="connsiteX11-227" fmla="*/ 1999721 w 10768330"/>
              <a:gd name="connsiteY11-228" fmla="*/ 5234940 h 5234940"/>
              <a:gd name="connsiteX12-229" fmla="*/ 1999679 w 10768330"/>
              <a:gd name="connsiteY12-230" fmla="*/ 5234940 h 5234940"/>
              <a:gd name="connsiteX13-231" fmla="*/ 215839 w 10768330"/>
              <a:gd name="connsiteY13-232" fmla="*/ 5234940 h 5234940"/>
              <a:gd name="connsiteX14-233" fmla="*/ 0 w 10768330"/>
              <a:gd name="connsiteY14-234" fmla="*/ 5019039 h 5234940"/>
              <a:gd name="connsiteX15-235" fmla="*/ 0 w 10768330"/>
              <a:gd name="connsiteY15-236" fmla="*/ 215906 h 5234940"/>
              <a:gd name="connsiteX16-237" fmla="*/ 215906 w 10768330"/>
              <a:gd name="connsiteY16-238" fmla="*/ 0 h 5234940"/>
              <a:gd name="connsiteX0-239" fmla="*/ 215906 w 10768330"/>
              <a:gd name="connsiteY0-240" fmla="*/ 0 h 5234940"/>
              <a:gd name="connsiteX1-241" fmla="*/ 2742639 w 10768330"/>
              <a:gd name="connsiteY1-242" fmla="*/ 0 h 5234940"/>
              <a:gd name="connsiteX2-243" fmla="*/ 2895329 w 10768330"/>
              <a:gd name="connsiteY2-244" fmla="*/ 63259 h 5234940"/>
              <a:gd name="connsiteX3-245" fmla="*/ 3127406 w 10768330"/>
              <a:gd name="connsiteY3-246" fmla="*/ 295342 h 5234940"/>
              <a:gd name="connsiteX4-247" fmla="*/ 3280095 w 10768330"/>
              <a:gd name="connsiteY4-248" fmla="*/ 358593 h 5234940"/>
              <a:gd name="connsiteX5-249" fmla="*/ 10552468 w 10768330"/>
              <a:gd name="connsiteY5-250" fmla="*/ 358593 h 5234940"/>
              <a:gd name="connsiteX6-251" fmla="*/ 10768330 w 10768330"/>
              <a:gd name="connsiteY6-252" fmla="*/ 574490 h 5234940"/>
              <a:gd name="connsiteX7-253" fmla="*/ 10768330 w 10768330"/>
              <a:gd name="connsiteY7-254" fmla="*/ 5018988 h 5234940"/>
              <a:gd name="connsiteX8-255" fmla="*/ 10552433 w 10768330"/>
              <a:gd name="connsiteY8-256" fmla="*/ 5234940 h 5234940"/>
              <a:gd name="connsiteX9-257" fmla="*/ 3495421 w 10768330"/>
              <a:gd name="connsiteY9-258" fmla="*/ 5234940 h 5234940"/>
              <a:gd name="connsiteX10-259" fmla="*/ 3495400 w 10768330"/>
              <a:gd name="connsiteY10-260" fmla="*/ 5234940 h 5234940"/>
              <a:gd name="connsiteX11-261" fmla="*/ 1999721 w 10768330"/>
              <a:gd name="connsiteY11-262" fmla="*/ 5234940 h 5234940"/>
              <a:gd name="connsiteX12-263" fmla="*/ 1999679 w 10768330"/>
              <a:gd name="connsiteY12-264" fmla="*/ 5234940 h 5234940"/>
              <a:gd name="connsiteX13-265" fmla="*/ 215839 w 10768330"/>
              <a:gd name="connsiteY13-266" fmla="*/ 5234940 h 5234940"/>
              <a:gd name="connsiteX14-267" fmla="*/ 0 w 10768330"/>
              <a:gd name="connsiteY14-268" fmla="*/ 5019039 h 5234940"/>
              <a:gd name="connsiteX15-269" fmla="*/ 0 w 10768330"/>
              <a:gd name="connsiteY15-270" fmla="*/ 215906 h 5234940"/>
              <a:gd name="connsiteX16-271" fmla="*/ 215906 w 10768330"/>
              <a:gd name="connsiteY16-272" fmla="*/ 0 h 5234940"/>
              <a:gd name="connsiteX0-273" fmla="*/ 215906 w 10768330"/>
              <a:gd name="connsiteY0-274" fmla="*/ 0 h 5234940"/>
              <a:gd name="connsiteX1-275" fmla="*/ 2742639 w 10768330"/>
              <a:gd name="connsiteY1-276" fmla="*/ 0 h 5234940"/>
              <a:gd name="connsiteX2-277" fmla="*/ 2895329 w 10768330"/>
              <a:gd name="connsiteY2-278" fmla="*/ 63259 h 5234940"/>
              <a:gd name="connsiteX3-279" fmla="*/ 3127406 w 10768330"/>
              <a:gd name="connsiteY3-280" fmla="*/ 295342 h 5234940"/>
              <a:gd name="connsiteX4-281" fmla="*/ 3280095 w 10768330"/>
              <a:gd name="connsiteY4-282" fmla="*/ 358593 h 5234940"/>
              <a:gd name="connsiteX5-283" fmla="*/ 10552468 w 10768330"/>
              <a:gd name="connsiteY5-284" fmla="*/ 358593 h 5234940"/>
              <a:gd name="connsiteX6-285" fmla="*/ 10768330 w 10768330"/>
              <a:gd name="connsiteY6-286" fmla="*/ 574490 h 5234940"/>
              <a:gd name="connsiteX7-287" fmla="*/ 10768330 w 10768330"/>
              <a:gd name="connsiteY7-288" fmla="*/ 5018988 h 5234940"/>
              <a:gd name="connsiteX8-289" fmla="*/ 10552433 w 10768330"/>
              <a:gd name="connsiteY8-290" fmla="*/ 5234940 h 5234940"/>
              <a:gd name="connsiteX9-291" fmla="*/ 3495421 w 10768330"/>
              <a:gd name="connsiteY9-292" fmla="*/ 5234940 h 5234940"/>
              <a:gd name="connsiteX10-293" fmla="*/ 3495400 w 10768330"/>
              <a:gd name="connsiteY10-294" fmla="*/ 5234940 h 5234940"/>
              <a:gd name="connsiteX11-295" fmla="*/ 1999721 w 10768330"/>
              <a:gd name="connsiteY11-296" fmla="*/ 5234940 h 5234940"/>
              <a:gd name="connsiteX12-297" fmla="*/ 1999679 w 10768330"/>
              <a:gd name="connsiteY12-298" fmla="*/ 5234940 h 5234940"/>
              <a:gd name="connsiteX13-299" fmla="*/ 215839 w 10768330"/>
              <a:gd name="connsiteY13-300" fmla="*/ 5234940 h 5234940"/>
              <a:gd name="connsiteX14-301" fmla="*/ 0 w 10768330"/>
              <a:gd name="connsiteY14-302" fmla="*/ 5019039 h 5234940"/>
              <a:gd name="connsiteX15-303" fmla="*/ 0 w 10768330"/>
              <a:gd name="connsiteY15-304" fmla="*/ 215906 h 5234940"/>
              <a:gd name="connsiteX16-305" fmla="*/ 215906 w 10768330"/>
              <a:gd name="connsiteY16-306" fmla="*/ 0 h 5234940"/>
              <a:gd name="connsiteX0-307" fmla="*/ 215906 w 10768330"/>
              <a:gd name="connsiteY0-308" fmla="*/ 0 h 5234940"/>
              <a:gd name="connsiteX1-309" fmla="*/ 2742639 w 10768330"/>
              <a:gd name="connsiteY1-310" fmla="*/ 0 h 5234940"/>
              <a:gd name="connsiteX2-311" fmla="*/ 2895329 w 10768330"/>
              <a:gd name="connsiteY2-312" fmla="*/ 63259 h 5234940"/>
              <a:gd name="connsiteX3-313" fmla="*/ 3127406 w 10768330"/>
              <a:gd name="connsiteY3-314" fmla="*/ 295342 h 5234940"/>
              <a:gd name="connsiteX4-315" fmla="*/ 3280095 w 10768330"/>
              <a:gd name="connsiteY4-316" fmla="*/ 358593 h 5234940"/>
              <a:gd name="connsiteX5-317" fmla="*/ 10552468 w 10768330"/>
              <a:gd name="connsiteY5-318" fmla="*/ 358593 h 5234940"/>
              <a:gd name="connsiteX6-319" fmla="*/ 10768330 w 10768330"/>
              <a:gd name="connsiteY6-320" fmla="*/ 574490 h 5234940"/>
              <a:gd name="connsiteX7-321" fmla="*/ 10768330 w 10768330"/>
              <a:gd name="connsiteY7-322" fmla="*/ 5018988 h 5234940"/>
              <a:gd name="connsiteX8-323" fmla="*/ 10552433 w 10768330"/>
              <a:gd name="connsiteY8-324" fmla="*/ 5234940 h 5234940"/>
              <a:gd name="connsiteX9-325" fmla="*/ 3495421 w 10768330"/>
              <a:gd name="connsiteY9-326" fmla="*/ 5234940 h 5234940"/>
              <a:gd name="connsiteX10-327" fmla="*/ 3495400 w 10768330"/>
              <a:gd name="connsiteY10-328" fmla="*/ 5234940 h 5234940"/>
              <a:gd name="connsiteX11-329" fmla="*/ 1999721 w 10768330"/>
              <a:gd name="connsiteY11-330" fmla="*/ 5234940 h 5234940"/>
              <a:gd name="connsiteX12-331" fmla="*/ 1999679 w 10768330"/>
              <a:gd name="connsiteY12-332" fmla="*/ 5234940 h 5234940"/>
              <a:gd name="connsiteX13-333" fmla="*/ 215839 w 10768330"/>
              <a:gd name="connsiteY13-334" fmla="*/ 5234940 h 5234940"/>
              <a:gd name="connsiteX14-335" fmla="*/ 0 w 10768330"/>
              <a:gd name="connsiteY14-336" fmla="*/ 5019039 h 5234940"/>
              <a:gd name="connsiteX15-337" fmla="*/ 0 w 10768330"/>
              <a:gd name="connsiteY15-338" fmla="*/ 215906 h 5234940"/>
              <a:gd name="connsiteX16-339" fmla="*/ 215906 w 10768330"/>
              <a:gd name="connsiteY16-340" fmla="*/ 0 h 5234940"/>
              <a:gd name="connsiteX0-341" fmla="*/ 215906 w 10768330"/>
              <a:gd name="connsiteY0-342" fmla="*/ 0 h 5234940"/>
              <a:gd name="connsiteX1-343" fmla="*/ 2742639 w 10768330"/>
              <a:gd name="connsiteY1-344" fmla="*/ 0 h 5234940"/>
              <a:gd name="connsiteX2-345" fmla="*/ 2895329 w 10768330"/>
              <a:gd name="connsiteY2-346" fmla="*/ 63259 h 5234940"/>
              <a:gd name="connsiteX3-347" fmla="*/ 3127406 w 10768330"/>
              <a:gd name="connsiteY3-348" fmla="*/ 295342 h 5234940"/>
              <a:gd name="connsiteX4-349" fmla="*/ 3280095 w 10768330"/>
              <a:gd name="connsiteY4-350" fmla="*/ 358593 h 5234940"/>
              <a:gd name="connsiteX5-351" fmla="*/ 10552468 w 10768330"/>
              <a:gd name="connsiteY5-352" fmla="*/ 358593 h 5234940"/>
              <a:gd name="connsiteX6-353" fmla="*/ 10768330 w 10768330"/>
              <a:gd name="connsiteY6-354" fmla="*/ 574490 h 5234940"/>
              <a:gd name="connsiteX7-355" fmla="*/ 10768330 w 10768330"/>
              <a:gd name="connsiteY7-356" fmla="*/ 5018988 h 5234940"/>
              <a:gd name="connsiteX8-357" fmla="*/ 10552433 w 10768330"/>
              <a:gd name="connsiteY8-358" fmla="*/ 5234940 h 5234940"/>
              <a:gd name="connsiteX9-359" fmla="*/ 3495421 w 10768330"/>
              <a:gd name="connsiteY9-360" fmla="*/ 5234940 h 5234940"/>
              <a:gd name="connsiteX10-361" fmla="*/ 3495400 w 10768330"/>
              <a:gd name="connsiteY10-362" fmla="*/ 5234940 h 5234940"/>
              <a:gd name="connsiteX11-363" fmla="*/ 1999721 w 10768330"/>
              <a:gd name="connsiteY11-364" fmla="*/ 5234940 h 5234940"/>
              <a:gd name="connsiteX12-365" fmla="*/ 1999679 w 10768330"/>
              <a:gd name="connsiteY12-366" fmla="*/ 5234940 h 5234940"/>
              <a:gd name="connsiteX13-367" fmla="*/ 215839 w 10768330"/>
              <a:gd name="connsiteY13-368" fmla="*/ 5234940 h 5234940"/>
              <a:gd name="connsiteX14-369" fmla="*/ 0 w 10768330"/>
              <a:gd name="connsiteY14-370" fmla="*/ 5019039 h 5234940"/>
              <a:gd name="connsiteX15-371" fmla="*/ 0 w 10768330"/>
              <a:gd name="connsiteY15-372" fmla="*/ 215906 h 5234940"/>
              <a:gd name="connsiteX16-373" fmla="*/ 215906 w 10768330"/>
              <a:gd name="connsiteY16-374" fmla="*/ 0 h 5234940"/>
              <a:gd name="connsiteX0-375" fmla="*/ 215906 w 10768330"/>
              <a:gd name="connsiteY0-376" fmla="*/ 0 h 5234940"/>
              <a:gd name="connsiteX1-377" fmla="*/ 2742639 w 10768330"/>
              <a:gd name="connsiteY1-378" fmla="*/ 0 h 5234940"/>
              <a:gd name="connsiteX2-379" fmla="*/ 2895329 w 10768330"/>
              <a:gd name="connsiteY2-380" fmla="*/ 63259 h 5234940"/>
              <a:gd name="connsiteX3-381" fmla="*/ 3127406 w 10768330"/>
              <a:gd name="connsiteY3-382" fmla="*/ 295342 h 5234940"/>
              <a:gd name="connsiteX4-383" fmla="*/ 3280095 w 10768330"/>
              <a:gd name="connsiteY4-384" fmla="*/ 358593 h 5234940"/>
              <a:gd name="connsiteX5-385" fmla="*/ 10552468 w 10768330"/>
              <a:gd name="connsiteY5-386" fmla="*/ 358593 h 5234940"/>
              <a:gd name="connsiteX6-387" fmla="*/ 10768330 w 10768330"/>
              <a:gd name="connsiteY6-388" fmla="*/ 574490 h 5234940"/>
              <a:gd name="connsiteX7-389" fmla="*/ 10768330 w 10768330"/>
              <a:gd name="connsiteY7-390" fmla="*/ 5018988 h 5234940"/>
              <a:gd name="connsiteX8-391" fmla="*/ 10552433 w 10768330"/>
              <a:gd name="connsiteY8-392" fmla="*/ 5234940 h 5234940"/>
              <a:gd name="connsiteX9-393" fmla="*/ 3495421 w 10768330"/>
              <a:gd name="connsiteY9-394" fmla="*/ 5234940 h 5234940"/>
              <a:gd name="connsiteX10-395" fmla="*/ 3495400 w 10768330"/>
              <a:gd name="connsiteY10-396" fmla="*/ 5234940 h 5234940"/>
              <a:gd name="connsiteX11-397" fmla="*/ 1999721 w 10768330"/>
              <a:gd name="connsiteY11-398" fmla="*/ 5234940 h 5234940"/>
              <a:gd name="connsiteX12-399" fmla="*/ 1999679 w 10768330"/>
              <a:gd name="connsiteY12-400" fmla="*/ 5234940 h 5234940"/>
              <a:gd name="connsiteX13-401" fmla="*/ 215839 w 10768330"/>
              <a:gd name="connsiteY13-402" fmla="*/ 5234940 h 5234940"/>
              <a:gd name="connsiteX14-403" fmla="*/ 0 w 10768330"/>
              <a:gd name="connsiteY14-404" fmla="*/ 5019039 h 5234940"/>
              <a:gd name="connsiteX15-405" fmla="*/ 0 w 10768330"/>
              <a:gd name="connsiteY15-406" fmla="*/ 215906 h 5234940"/>
              <a:gd name="connsiteX16-407" fmla="*/ 215906 w 10768330"/>
              <a:gd name="connsiteY16-408" fmla="*/ 0 h 5234940"/>
              <a:gd name="connsiteX0-409" fmla="*/ 215906 w 10768330"/>
              <a:gd name="connsiteY0-410" fmla="*/ 0 h 5234940"/>
              <a:gd name="connsiteX1-411" fmla="*/ 2742639 w 10768330"/>
              <a:gd name="connsiteY1-412" fmla="*/ 0 h 5234940"/>
              <a:gd name="connsiteX2-413" fmla="*/ 2895329 w 10768330"/>
              <a:gd name="connsiteY2-414" fmla="*/ 63259 h 5234940"/>
              <a:gd name="connsiteX3-415" fmla="*/ 3127406 w 10768330"/>
              <a:gd name="connsiteY3-416" fmla="*/ 295342 h 5234940"/>
              <a:gd name="connsiteX4-417" fmla="*/ 3280095 w 10768330"/>
              <a:gd name="connsiteY4-418" fmla="*/ 358593 h 5234940"/>
              <a:gd name="connsiteX5-419" fmla="*/ 10552468 w 10768330"/>
              <a:gd name="connsiteY5-420" fmla="*/ 358593 h 5234940"/>
              <a:gd name="connsiteX6-421" fmla="*/ 10768330 w 10768330"/>
              <a:gd name="connsiteY6-422" fmla="*/ 574490 h 5234940"/>
              <a:gd name="connsiteX7-423" fmla="*/ 10768330 w 10768330"/>
              <a:gd name="connsiteY7-424" fmla="*/ 5018988 h 5234940"/>
              <a:gd name="connsiteX8-425" fmla="*/ 10552433 w 10768330"/>
              <a:gd name="connsiteY8-426" fmla="*/ 5234940 h 5234940"/>
              <a:gd name="connsiteX9-427" fmla="*/ 3495421 w 10768330"/>
              <a:gd name="connsiteY9-428" fmla="*/ 5234940 h 5234940"/>
              <a:gd name="connsiteX10-429" fmla="*/ 3495400 w 10768330"/>
              <a:gd name="connsiteY10-430" fmla="*/ 5234940 h 5234940"/>
              <a:gd name="connsiteX11-431" fmla="*/ 1999721 w 10768330"/>
              <a:gd name="connsiteY11-432" fmla="*/ 5234940 h 5234940"/>
              <a:gd name="connsiteX12-433" fmla="*/ 1999679 w 10768330"/>
              <a:gd name="connsiteY12-434" fmla="*/ 5234940 h 5234940"/>
              <a:gd name="connsiteX13-435" fmla="*/ 215839 w 10768330"/>
              <a:gd name="connsiteY13-436" fmla="*/ 5234940 h 5234940"/>
              <a:gd name="connsiteX14-437" fmla="*/ 0 w 10768330"/>
              <a:gd name="connsiteY14-438" fmla="*/ 5019039 h 5234940"/>
              <a:gd name="connsiteX15-439" fmla="*/ 0 w 10768330"/>
              <a:gd name="connsiteY15-440" fmla="*/ 215906 h 5234940"/>
              <a:gd name="connsiteX16-441" fmla="*/ 215906 w 10768330"/>
              <a:gd name="connsiteY16-442" fmla="*/ 0 h 5234940"/>
              <a:gd name="connsiteX0-443" fmla="*/ 215906 w 10768330"/>
              <a:gd name="connsiteY0-444" fmla="*/ 0 h 5234940"/>
              <a:gd name="connsiteX1-445" fmla="*/ 2742639 w 10768330"/>
              <a:gd name="connsiteY1-446" fmla="*/ 0 h 5234940"/>
              <a:gd name="connsiteX2-447" fmla="*/ 2895329 w 10768330"/>
              <a:gd name="connsiteY2-448" fmla="*/ 63259 h 5234940"/>
              <a:gd name="connsiteX3-449" fmla="*/ 3127406 w 10768330"/>
              <a:gd name="connsiteY3-450" fmla="*/ 295342 h 5234940"/>
              <a:gd name="connsiteX4-451" fmla="*/ 3280095 w 10768330"/>
              <a:gd name="connsiteY4-452" fmla="*/ 358593 h 5234940"/>
              <a:gd name="connsiteX5-453" fmla="*/ 10552468 w 10768330"/>
              <a:gd name="connsiteY5-454" fmla="*/ 358593 h 5234940"/>
              <a:gd name="connsiteX6-455" fmla="*/ 10768330 w 10768330"/>
              <a:gd name="connsiteY6-456" fmla="*/ 574490 h 5234940"/>
              <a:gd name="connsiteX7-457" fmla="*/ 10768330 w 10768330"/>
              <a:gd name="connsiteY7-458" fmla="*/ 5018988 h 5234940"/>
              <a:gd name="connsiteX8-459" fmla="*/ 10552433 w 10768330"/>
              <a:gd name="connsiteY8-460" fmla="*/ 5234940 h 5234940"/>
              <a:gd name="connsiteX9-461" fmla="*/ 3495421 w 10768330"/>
              <a:gd name="connsiteY9-462" fmla="*/ 5234940 h 5234940"/>
              <a:gd name="connsiteX10-463" fmla="*/ 3495400 w 10768330"/>
              <a:gd name="connsiteY10-464" fmla="*/ 5234940 h 5234940"/>
              <a:gd name="connsiteX11-465" fmla="*/ 1999721 w 10768330"/>
              <a:gd name="connsiteY11-466" fmla="*/ 5234940 h 5234940"/>
              <a:gd name="connsiteX12-467" fmla="*/ 1999679 w 10768330"/>
              <a:gd name="connsiteY12-468" fmla="*/ 5234940 h 5234940"/>
              <a:gd name="connsiteX13-469" fmla="*/ 215839 w 10768330"/>
              <a:gd name="connsiteY13-470" fmla="*/ 5234940 h 5234940"/>
              <a:gd name="connsiteX14-471" fmla="*/ 0 w 10768330"/>
              <a:gd name="connsiteY14-472" fmla="*/ 5019039 h 5234940"/>
              <a:gd name="connsiteX15-473" fmla="*/ 0 w 10768330"/>
              <a:gd name="connsiteY15-474" fmla="*/ 215906 h 5234940"/>
              <a:gd name="connsiteX16-475" fmla="*/ 215906 w 10768330"/>
              <a:gd name="connsiteY16-476" fmla="*/ 0 h 5234940"/>
              <a:gd name="connsiteX0-477" fmla="*/ 215906 w 10768330"/>
              <a:gd name="connsiteY0-478" fmla="*/ 0 h 5234940"/>
              <a:gd name="connsiteX1-479" fmla="*/ 2742639 w 10768330"/>
              <a:gd name="connsiteY1-480" fmla="*/ 0 h 5234940"/>
              <a:gd name="connsiteX2-481" fmla="*/ 2895329 w 10768330"/>
              <a:gd name="connsiteY2-482" fmla="*/ 63259 h 5234940"/>
              <a:gd name="connsiteX3-483" fmla="*/ 3127406 w 10768330"/>
              <a:gd name="connsiteY3-484" fmla="*/ 295342 h 5234940"/>
              <a:gd name="connsiteX4-485" fmla="*/ 3280095 w 10768330"/>
              <a:gd name="connsiteY4-486" fmla="*/ 358593 h 5234940"/>
              <a:gd name="connsiteX5-487" fmla="*/ 10552468 w 10768330"/>
              <a:gd name="connsiteY5-488" fmla="*/ 358593 h 5234940"/>
              <a:gd name="connsiteX6-489" fmla="*/ 10768330 w 10768330"/>
              <a:gd name="connsiteY6-490" fmla="*/ 574490 h 5234940"/>
              <a:gd name="connsiteX7-491" fmla="*/ 10768330 w 10768330"/>
              <a:gd name="connsiteY7-492" fmla="*/ 5018988 h 5234940"/>
              <a:gd name="connsiteX8-493" fmla="*/ 10552433 w 10768330"/>
              <a:gd name="connsiteY8-494" fmla="*/ 5234940 h 5234940"/>
              <a:gd name="connsiteX9-495" fmla="*/ 3495421 w 10768330"/>
              <a:gd name="connsiteY9-496" fmla="*/ 5234940 h 5234940"/>
              <a:gd name="connsiteX10-497" fmla="*/ 3495400 w 10768330"/>
              <a:gd name="connsiteY10-498" fmla="*/ 5234940 h 5234940"/>
              <a:gd name="connsiteX11-499" fmla="*/ 1999721 w 10768330"/>
              <a:gd name="connsiteY11-500" fmla="*/ 5234940 h 5234940"/>
              <a:gd name="connsiteX12-501" fmla="*/ 1999679 w 10768330"/>
              <a:gd name="connsiteY12-502" fmla="*/ 5234940 h 5234940"/>
              <a:gd name="connsiteX13-503" fmla="*/ 215839 w 10768330"/>
              <a:gd name="connsiteY13-504" fmla="*/ 5234940 h 5234940"/>
              <a:gd name="connsiteX14-505" fmla="*/ 0 w 10768330"/>
              <a:gd name="connsiteY14-506" fmla="*/ 5019039 h 5234940"/>
              <a:gd name="connsiteX15-507" fmla="*/ 0 w 10768330"/>
              <a:gd name="connsiteY15-508" fmla="*/ 215906 h 5234940"/>
              <a:gd name="connsiteX16-509" fmla="*/ 215906 w 10768330"/>
              <a:gd name="connsiteY16-510" fmla="*/ 0 h 5234940"/>
              <a:gd name="connsiteX0-511" fmla="*/ 215906 w 10768330"/>
              <a:gd name="connsiteY0-512" fmla="*/ 0 h 5234940"/>
              <a:gd name="connsiteX1-513" fmla="*/ 2742639 w 10768330"/>
              <a:gd name="connsiteY1-514" fmla="*/ 0 h 5234940"/>
              <a:gd name="connsiteX2-515" fmla="*/ 2895329 w 10768330"/>
              <a:gd name="connsiteY2-516" fmla="*/ 63259 h 5234940"/>
              <a:gd name="connsiteX3-517" fmla="*/ 3127406 w 10768330"/>
              <a:gd name="connsiteY3-518" fmla="*/ 295342 h 5234940"/>
              <a:gd name="connsiteX4-519" fmla="*/ 3280095 w 10768330"/>
              <a:gd name="connsiteY4-520" fmla="*/ 358593 h 5234940"/>
              <a:gd name="connsiteX5-521" fmla="*/ 10552468 w 10768330"/>
              <a:gd name="connsiteY5-522" fmla="*/ 358593 h 5234940"/>
              <a:gd name="connsiteX6-523" fmla="*/ 10768330 w 10768330"/>
              <a:gd name="connsiteY6-524" fmla="*/ 574490 h 5234940"/>
              <a:gd name="connsiteX7-525" fmla="*/ 10768330 w 10768330"/>
              <a:gd name="connsiteY7-526" fmla="*/ 5018988 h 5234940"/>
              <a:gd name="connsiteX8-527" fmla="*/ 10552433 w 10768330"/>
              <a:gd name="connsiteY8-528" fmla="*/ 5234940 h 5234940"/>
              <a:gd name="connsiteX9-529" fmla="*/ 3495421 w 10768330"/>
              <a:gd name="connsiteY9-530" fmla="*/ 5234940 h 5234940"/>
              <a:gd name="connsiteX10-531" fmla="*/ 3495400 w 10768330"/>
              <a:gd name="connsiteY10-532" fmla="*/ 5234940 h 5234940"/>
              <a:gd name="connsiteX11-533" fmla="*/ 1999721 w 10768330"/>
              <a:gd name="connsiteY11-534" fmla="*/ 5234940 h 5234940"/>
              <a:gd name="connsiteX12-535" fmla="*/ 1999679 w 10768330"/>
              <a:gd name="connsiteY12-536" fmla="*/ 5234940 h 5234940"/>
              <a:gd name="connsiteX13-537" fmla="*/ 215839 w 10768330"/>
              <a:gd name="connsiteY13-538" fmla="*/ 5234940 h 5234940"/>
              <a:gd name="connsiteX14-539" fmla="*/ 0 w 10768330"/>
              <a:gd name="connsiteY14-540" fmla="*/ 5019039 h 5234940"/>
              <a:gd name="connsiteX15-541" fmla="*/ 0 w 10768330"/>
              <a:gd name="connsiteY15-542" fmla="*/ 215906 h 5234940"/>
              <a:gd name="connsiteX16-543" fmla="*/ 215906 w 10768330"/>
              <a:gd name="connsiteY16-544" fmla="*/ 0 h 5234940"/>
              <a:gd name="connsiteX0-545" fmla="*/ 215906 w 10768330"/>
              <a:gd name="connsiteY0-546" fmla="*/ 0 h 5234940"/>
              <a:gd name="connsiteX1-547" fmla="*/ 2742639 w 10768330"/>
              <a:gd name="connsiteY1-548" fmla="*/ 0 h 5234940"/>
              <a:gd name="connsiteX2-549" fmla="*/ 2895329 w 10768330"/>
              <a:gd name="connsiteY2-550" fmla="*/ 63259 h 5234940"/>
              <a:gd name="connsiteX3-551" fmla="*/ 3127406 w 10768330"/>
              <a:gd name="connsiteY3-552" fmla="*/ 295342 h 5234940"/>
              <a:gd name="connsiteX4-553" fmla="*/ 3280095 w 10768330"/>
              <a:gd name="connsiteY4-554" fmla="*/ 358593 h 5234940"/>
              <a:gd name="connsiteX5-555" fmla="*/ 10552468 w 10768330"/>
              <a:gd name="connsiteY5-556" fmla="*/ 358593 h 5234940"/>
              <a:gd name="connsiteX6-557" fmla="*/ 10768330 w 10768330"/>
              <a:gd name="connsiteY6-558" fmla="*/ 574490 h 5234940"/>
              <a:gd name="connsiteX7-559" fmla="*/ 10768330 w 10768330"/>
              <a:gd name="connsiteY7-560" fmla="*/ 5018988 h 5234940"/>
              <a:gd name="connsiteX8-561" fmla="*/ 10552433 w 10768330"/>
              <a:gd name="connsiteY8-562" fmla="*/ 5234940 h 5234940"/>
              <a:gd name="connsiteX9-563" fmla="*/ 3495421 w 10768330"/>
              <a:gd name="connsiteY9-564" fmla="*/ 5234940 h 5234940"/>
              <a:gd name="connsiteX10-565" fmla="*/ 3495400 w 10768330"/>
              <a:gd name="connsiteY10-566" fmla="*/ 5234940 h 5234940"/>
              <a:gd name="connsiteX11-567" fmla="*/ 1999721 w 10768330"/>
              <a:gd name="connsiteY11-568" fmla="*/ 5234940 h 5234940"/>
              <a:gd name="connsiteX12-569" fmla="*/ 1999679 w 10768330"/>
              <a:gd name="connsiteY12-570" fmla="*/ 5234940 h 5234940"/>
              <a:gd name="connsiteX13-571" fmla="*/ 215839 w 10768330"/>
              <a:gd name="connsiteY13-572" fmla="*/ 5234940 h 5234940"/>
              <a:gd name="connsiteX14-573" fmla="*/ 0 w 10768330"/>
              <a:gd name="connsiteY14-574" fmla="*/ 5019039 h 5234940"/>
              <a:gd name="connsiteX15-575" fmla="*/ 0 w 10768330"/>
              <a:gd name="connsiteY15-576" fmla="*/ 215906 h 5234940"/>
              <a:gd name="connsiteX16-577" fmla="*/ 215906 w 10768330"/>
              <a:gd name="connsiteY16-578" fmla="*/ 0 h 5234940"/>
              <a:gd name="connsiteX0-579" fmla="*/ 215906 w 10768330"/>
              <a:gd name="connsiteY0-580" fmla="*/ 0 h 5234940"/>
              <a:gd name="connsiteX1-581" fmla="*/ 2742639 w 10768330"/>
              <a:gd name="connsiteY1-582" fmla="*/ 0 h 5234940"/>
              <a:gd name="connsiteX2-583" fmla="*/ 2895329 w 10768330"/>
              <a:gd name="connsiteY2-584" fmla="*/ 63259 h 5234940"/>
              <a:gd name="connsiteX3-585" fmla="*/ 3127406 w 10768330"/>
              <a:gd name="connsiteY3-586" fmla="*/ 295342 h 5234940"/>
              <a:gd name="connsiteX4-587" fmla="*/ 3280095 w 10768330"/>
              <a:gd name="connsiteY4-588" fmla="*/ 358593 h 5234940"/>
              <a:gd name="connsiteX5-589" fmla="*/ 10552468 w 10768330"/>
              <a:gd name="connsiteY5-590" fmla="*/ 358593 h 5234940"/>
              <a:gd name="connsiteX6-591" fmla="*/ 10768330 w 10768330"/>
              <a:gd name="connsiteY6-592" fmla="*/ 574490 h 5234940"/>
              <a:gd name="connsiteX7-593" fmla="*/ 10768330 w 10768330"/>
              <a:gd name="connsiteY7-594" fmla="*/ 5018988 h 5234940"/>
              <a:gd name="connsiteX8-595" fmla="*/ 10552433 w 10768330"/>
              <a:gd name="connsiteY8-596" fmla="*/ 5234940 h 5234940"/>
              <a:gd name="connsiteX9-597" fmla="*/ 3495421 w 10768330"/>
              <a:gd name="connsiteY9-598" fmla="*/ 5234940 h 5234940"/>
              <a:gd name="connsiteX10-599" fmla="*/ 3495400 w 10768330"/>
              <a:gd name="connsiteY10-600" fmla="*/ 5234940 h 5234940"/>
              <a:gd name="connsiteX11-601" fmla="*/ 1999721 w 10768330"/>
              <a:gd name="connsiteY11-602" fmla="*/ 5234940 h 5234940"/>
              <a:gd name="connsiteX12-603" fmla="*/ 1999679 w 10768330"/>
              <a:gd name="connsiteY12-604" fmla="*/ 5234940 h 5234940"/>
              <a:gd name="connsiteX13-605" fmla="*/ 215839 w 10768330"/>
              <a:gd name="connsiteY13-606" fmla="*/ 5234940 h 5234940"/>
              <a:gd name="connsiteX14-607" fmla="*/ 0 w 10768330"/>
              <a:gd name="connsiteY14-608" fmla="*/ 5019039 h 5234940"/>
              <a:gd name="connsiteX15-609" fmla="*/ 0 w 10768330"/>
              <a:gd name="connsiteY15-610" fmla="*/ 215906 h 5234940"/>
              <a:gd name="connsiteX16-611" fmla="*/ 215906 w 10768330"/>
              <a:gd name="connsiteY16-612" fmla="*/ 0 h 5234940"/>
              <a:gd name="connsiteX0-613" fmla="*/ 215906 w 10768330"/>
              <a:gd name="connsiteY0-614" fmla="*/ 0 h 5234940"/>
              <a:gd name="connsiteX1-615" fmla="*/ 2742639 w 10768330"/>
              <a:gd name="connsiteY1-616" fmla="*/ 0 h 5234940"/>
              <a:gd name="connsiteX2-617" fmla="*/ 2895329 w 10768330"/>
              <a:gd name="connsiteY2-618" fmla="*/ 63259 h 5234940"/>
              <a:gd name="connsiteX3-619" fmla="*/ 3127406 w 10768330"/>
              <a:gd name="connsiteY3-620" fmla="*/ 295342 h 5234940"/>
              <a:gd name="connsiteX4-621" fmla="*/ 3280095 w 10768330"/>
              <a:gd name="connsiteY4-622" fmla="*/ 358593 h 5234940"/>
              <a:gd name="connsiteX5-623" fmla="*/ 10552468 w 10768330"/>
              <a:gd name="connsiteY5-624" fmla="*/ 358593 h 5234940"/>
              <a:gd name="connsiteX6-625" fmla="*/ 10768330 w 10768330"/>
              <a:gd name="connsiteY6-626" fmla="*/ 574490 h 5234940"/>
              <a:gd name="connsiteX7-627" fmla="*/ 10768330 w 10768330"/>
              <a:gd name="connsiteY7-628" fmla="*/ 5018988 h 5234940"/>
              <a:gd name="connsiteX8-629" fmla="*/ 10552433 w 10768330"/>
              <a:gd name="connsiteY8-630" fmla="*/ 5234940 h 5234940"/>
              <a:gd name="connsiteX9-631" fmla="*/ 3495421 w 10768330"/>
              <a:gd name="connsiteY9-632" fmla="*/ 5234940 h 5234940"/>
              <a:gd name="connsiteX10-633" fmla="*/ 3495400 w 10768330"/>
              <a:gd name="connsiteY10-634" fmla="*/ 5234940 h 5234940"/>
              <a:gd name="connsiteX11-635" fmla="*/ 1999721 w 10768330"/>
              <a:gd name="connsiteY11-636" fmla="*/ 5234940 h 5234940"/>
              <a:gd name="connsiteX12-637" fmla="*/ 1999679 w 10768330"/>
              <a:gd name="connsiteY12-638" fmla="*/ 5234940 h 5234940"/>
              <a:gd name="connsiteX13-639" fmla="*/ 215839 w 10768330"/>
              <a:gd name="connsiteY13-640" fmla="*/ 5234940 h 5234940"/>
              <a:gd name="connsiteX14-641" fmla="*/ 0 w 10768330"/>
              <a:gd name="connsiteY14-642" fmla="*/ 5019039 h 5234940"/>
              <a:gd name="connsiteX15-643" fmla="*/ 0 w 10768330"/>
              <a:gd name="connsiteY15-644" fmla="*/ 215906 h 5234940"/>
              <a:gd name="connsiteX16-645" fmla="*/ 215906 w 10768330"/>
              <a:gd name="connsiteY16-646" fmla="*/ 0 h 5234940"/>
              <a:gd name="connsiteX0-647" fmla="*/ 215906 w 10768330"/>
              <a:gd name="connsiteY0-648" fmla="*/ 0 h 5234940"/>
              <a:gd name="connsiteX1-649" fmla="*/ 2742639 w 10768330"/>
              <a:gd name="connsiteY1-650" fmla="*/ 0 h 5234940"/>
              <a:gd name="connsiteX2-651" fmla="*/ 2895329 w 10768330"/>
              <a:gd name="connsiteY2-652" fmla="*/ 63259 h 5234940"/>
              <a:gd name="connsiteX3-653" fmla="*/ 3127406 w 10768330"/>
              <a:gd name="connsiteY3-654" fmla="*/ 295342 h 5234940"/>
              <a:gd name="connsiteX4-655" fmla="*/ 3280095 w 10768330"/>
              <a:gd name="connsiteY4-656" fmla="*/ 358593 h 5234940"/>
              <a:gd name="connsiteX5-657" fmla="*/ 10552468 w 10768330"/>
              <a:gd name="connsiteY5-658" fmla="*/ 358593 h 5234940"/>
              <a:gd name="connsiteX6-659" fmla="*/ 10768330 w 10768330"/>
              <a:gd name="connsiteY6-660" fmla="*/ 574490 h 5234940"/>
              <a:gd name="connsiteX7-661" fmla="*/ 10768330 w 10768330"/>
              <a:gd name="connsiteY7-662" fmla="*/ 5018988 h 5234940"/>
              <a:gd name="connsiteX8-663" fmla="*/ 10552433 w 10768330"/>
              <a:gd name="connsiteY8-664" fmla="*/ 5234940 h 5234940"/>
              <a:gd name="connsiteX9-665" fmla="*/ 3495421 w 10768330"/>
              <a:gd name="connsiteY9-666" fmla="*/ 5234940 h 5234940"/>
              <a:gd name="connsiteX10-667" fmla="*/ 3495400 w 10768330"/>
              <a:gd name="connsiteY10-668" fmla="*/ 5234940 h 5234940"/>
              <a:gd name="connsiteX11-669" fmla="*/ 1999721 w 10768330"/>
              <a:gd name="connsiteY11-670" fmla="*/ 5234940 h 5234940"/>
              <a:gd name="connsiteX12-671" fmla="*/ 1999679 w 10768330"/>
              <a:gd name="connsiteY12-672" fmla="*/ 5234940 h 5234940"/>
              <a:gd name="connsiteX13-673" fmla="*/ 215839 w 10768330"/>
              <a:gd name="connsiteY13-674" fmla="*/ 5234940 h 5234940"/>
              <a:gd name="connsiteX14-675" fmla="*/ 0 w 10768330"/>
              <a:gd name="connsiteY14-676" fmla="*/ 5019039 h 5234940"/>
              <a:gd name="connsiteX15-677" fmla="*/ 0 w 10768330"/>
              <a:gd name="connsiteY15-678" fmla="*/ 215906 h 5234940"/>
              <a:gd name="connsiteX16-679" fmla="*/ 215906 w 10768330"/>
              <a:gd name="connsiteY16-680" fmla="*/ 0 h 5234940"/>
              <a:gd name="connsiteX0-681" fmla="*/ 215906 w 10768330"/>
              <a:gd name="connsiteY0-682" fmla="*/ 0 h 5234940"/>
              <a:gd name="connsiteX1-683" fmla="*/ 2742639 w 10768330"/>
              <a:gd name="connsiteY1-684" fmla="*/ 0 h 5234940"/>
              <a:gd name="connsiteX2-685" fmla="*/ 2895329 w 10768330"/>
              <a:gd name="connsiteY2-686" fmla="*/ 63259 h 5234940"/>
              <a:gd name="connsiteX3-687" fmla="*/ 3127406 w 10768330"/>
              <a:gd name="connsiteY3-688" fmla="*/ 295342 h 5234940"/>
              <a:gd name="connsiteX4-689" fmla="*/ 3280095 w 10768330"/>
              <a:gd name="connsiteY4-690" fmla="*/ 358593 h 5234940"/>
              <a:gd name="connsiteX5-691" fmla="*/ 10552468 w 10768330"/>
              <a:gd name="connsiteY5-692" fmla="*/ 358593 h 5234940"/>
              <a:gd name="connsiteX6-693" fmla="*/ 10768330 w 10768330"/>
              <a:gd name="connsiteY6-694" fmla="*/ 574490 h 5234940"/>
              <a:gd name="connsiteX7-695" fmla="*/ 10768330 w 10768330"/>
              <a:gd name="connsiteY7-696" fmla="*/ 5018988 h 5234940"/>
              <a:gd name="connsiteX8-697" fmla="*/ 10552433 w 10768330"/>
              <a:gd name="connsiteY8-698" fmla="*/ 5234940 h 5234940"/>
              <a:gd name="connsiteX9-699" fmla="*/ 3495421 w 10768330"/>
              <a:gd name="connsiteY9-700" fmla="*/ 5234940 h 5234940"/>
              <a:gd name="connsiteX10-701" fmla="*/ 3495400 w 10768330"/>
              <a:gd name="connsiteY10-702" fmla="*/ 5234940 h 5234940"/>
              <a:gd name="connsiteX11-703" fmla="*/ 1999721 w 10768330"/>
              <a:gd name="connsiteY11-704" fmla="*/ 5234940 h 5234940"/>
              <a:gd name="connsiteX12-705" fmla="*/ 1999679 w 10768330"/>
              <a:gd name="connsiteY12-706" fmla="*/ 5234940 h 5234940"/>
              <a:gd name="connsiteX13-707" fmla="*/ 215839 w 10768330"/>
              <a:gd name="connsiteY13-708" fmla="*/ 5234940 h 5234940"/>
              <a:gd name="connsiteX14-709" fmla="*/ 0 w 10768330"/>
              <a:gd name="connsiteY14-710" fmla="*/ 5019039 h 5234940"/>
              <a:gd name="connsiteX15-711" fmla="*/ 0 w 10768330"/>
              <a:gd name="connsiteY15-712" fmla="*/ 215906 h 5234940"/>
              <a:gd name="connsiteX16-713" fmla="*/ 215906 w 10768330"/>
              <a:gd name="connsiteY16-714" fmla="*/ 0 h 5234940"/>
              <a:gd name="connsiteX0-715" fmla="*/ 215906 w 10768330"/>
              <a:gd name="connsiteY0-716" fmla="*/ 0 h 5234940"/>
              <a:gd name="connsiteX1-717" fmla="*/ 2742639 w 10768330"/>
              <a:gd name="connsiteY1-718" fmla="*/ 0 h 5234940"/>
              <a:gd name="connsiteX2-719" fmla="*/ 2895329 w 10768330"/>
              <a:gd name="connsiteY2-720" fmla="*/ 63259 h 5234940"/>
              <a:gd name="connsiteX3-721" fmla="*/ 3127406 w 10768330"/>
              <a:gd name="connsiteY3-722" fmla="*/ 295342 h 5234940"/>
              <a:gd name="connsiteX4-723" fmla="*/ 3280095 w 10768330"/>
              <a:gd name="connsiteY4-724" fmla="*/ 358593 h 5234940"/>
              <a:gd name="connsiteX5-725" fmla="*/ 10552468 w 10768330"/>
              <a:gd name="connsiteY5-726" fmla="*/ 358593 h 5234940"/>
              <a:gd name="connsiteX6-727" fmla="*/ 10768330 w 10768330"/>
              <a:gd name="connsiteY6-728" fmla="*/ 574490 h 5234940"/>
              <a:gd name="connsiteX7-729" fmla="*/ 10768330 w 10768330"/>
              <a:gd name="connsiteY7-730" fmla="*/ 5018988 h 5234940"/>
              <a:gd name="connsiteX8-731" fmla="*/ 10552433 w 10768330"/>
              <a:gd name="connsiteY8-732" fmla="*/ 5234940 h 5234940"/>
              <a:gd name="connsiteX9-733" fmla="*/ 3495421 w 10768330"/>
              <a:gd name="connsiteY9-734" fmla="*/ 5234940 h 5234940"/>
              <a:gd name="connsiteX10-735" fmla="*/ 3495400 w 10768330"/>
              <a:gd name="connsiteY10-736" fmla="*/ 5234940 h 5234940"/>
              <a:gd name="connsiteX11-737" fmla="*/ 1999721 w 10768330"/>
              <a:gd name="connsiteY11-738" fmla="*/ 5234940 h 5234940"/>
              <a:gd name="connsiteX12-739" fmla="*/ 1999679 w 10768330"/>
              <a:gd name="connsiteY12-740" fmla="*/ 5234940 h 5234940"/>
              <a:gd name="connsiteX13-741" fmla="*/ 215839 w 10768330"/>
              <a:gd name="connsiteY13-742" fmla="*/ 5234940 h 5234940"/>
              <a:gd name="connsiteX14-743" fmla="*/ 0 w 10768330"/>
              <a:gd name="connsiteY14-744" fmla="*/ 5019039 h 5234940"/>
              <a:gd name="connsiteX15-745" fmla="*/ 0 w 10768330"/>
              <a:gd name="connsiteY15-746" fmla="*/ 215906 h 5234940"/>
              <a:gd name="connsiteX16-747" fmla="*/ 215906 w 10768330"/>
              <a:gd name="connsiteY16-748" fmla="*/ 0 h 5234940"/>
              <a:gd name="connsiteX0-749" fmla="*/ 215906 w 10768330"/>
              <a:gd name="connsiteY0-750" fmla="*/ 0 h 5234940"/>
              <a:gd name="connsiteX1-751" fmla="*/ 2742639 w 10768330"/>
              <a:gd name="connsiteY1-752" fmla="*/ 0 h 5234940"/>
              <a:gd name="connsiteX2-753" fmla="*/ 2895329 w 10768330"/>
              <a:gd name="connsiteY2-754" fmla="*/ 63259 h 5234940"/>
              <a:gd name="connsiteX3-755" fmla="*/ 3127406 w 10768330"/>
              <a:gd name="connsiteY3-756" fmla="*/ 295342 h 5234940"/>
              <a:gd name="connsiteX4-757" fmla="*/ 3280095 w 10768330"/>
              <a:gd name="connsiteY4-758" fmla="*/ 358593 h 5234940"/>
              <a:gd name="connsiteX5-759" fmla="*/ 10552468 w 10768330"/>
              <a:gd name="connsiteY5-760" fmla="*/ 358593 h 5234940"/>
              <a:gd name="connsiteX6-761" fmla="*/ 10768330 w 10768330"/>
              <a:gd name="connsiteY6-762" fmla="*/ 574490 h 5234940"/>
              <a:gd name="connsiteX7-763" fmla="*/ 10768330 w 10768330"/>
              <a:gd name="connsiteY7-764" fmla="*/ 5018988 h 5234940"/>
              <a:gd name="connsiteX8-765" fmla="*/ 10552433 w 10768330"/>
              <a:gd name="connsiteY8-766" fmla="*/ 5234940 h 5234940"/>
              <a:gd name="connsiteX9-767" fmla="*/ 3495421 w 10768330"/>
              <a:gd name="connsiteY9-768" fmla="*/ 5234940 h 5234940"/>
              <a:gd name="connsiteX10-769" fmla="*/ 3495400 w 10768330"/>
              <a:gd name="connsiteY10-770" fmla="*/ 5234940 h 5234940"/>
              <a:gd name="connsiteX11-771" fmla="*/ 1999721 w 10768330"/>
              <a:gd name="connsiteY11-772" fmla="*/ 5234940 h 5234940"/>
              <a:gd name="connsiteX12-773" fmla="*/ 1999679 w 10768330"/>
              <a:gd name="connsiteY12-774" fmla="*/ 5234940 h 5234940"/>
              <a:gd name="connsiteX13-775" fmla="*/ 215839 w 10768330"/>
              <a:gd name="connsiteY13-776" fmla="*/ 5234940 h 5234940"/>
              <a:gd name="connsiteX14-777" fmla="*/ 0 w 10768330"/>
              <a:gd name="connsiteY14-778" fmla="*/ 5019039 h 5234940"/>
              <a:gd name="connsiteX15-779" fmla="*/ 0 w 10768330"/>
              <a:gd name="connsiteY15-780" fmla="*/ 215906 h 5234940"/>
              <a:gd name="connsiteX16-781" fmla="*/ 215906 w 10768330"/>
              <a:gd name="connsiteY16-782" fmla="*/ 0 h 5234940"/>
              <a:gd name="connsiteX0-783" fmla="*/ 215906 w 10768330"/>
              <a:gd name="connsiteY0-784" fmla="*/ 0 h 5234940"/>
              <a:gd name="connsiteX1-785" fmla="*/ 2742639 w 10768330"/>
              <a:gd name="connsiteY1-786" fmla="*/ 0 h 5234940"/>
              <a:gd name="connsiteX2-787" fmla="*/ 2895329 w 10768330"/>
              <a:gd name="connsiteY2-788" fmla="*/ 63259 h 5234940"/>
              <a:gd name="connsiteX3-789" fmla="*/ 3127406 w 10768330"/>
              <a:gd name="connsiteY3-790" fmla="*/ 295342 h 5234940"/>
              <a:gd name="connsiteX4-791" fmla="*/ 3280095 w 10768330"/>
              <a:gd name="connsiteY4-792" fmla="*/ 358593 h 5234940"/>
              <a:gd name="connsiteX5-793" fmla="*/ 10552468 w 10768330"/>
              <a:gd name="connsiteY5-794" fmla="*/ 358593 h 5234940"/>
              <a:gd name="connsiteX6-795" fmla="*/ 10768330 w 10768330"/>
              <a:gd name="connsiteY6-796" fmla="*/ 574490 h 5234940"/>
              <a:gd name="connsiteX7-797" fmla="*/ 10768330 w 10768330"/>
              <a:gd name="connsiteY7-798" fmla="*/ 5018988 h 5234940"/>
              <a:gd name="connsiteX8-799" fmla="*/ 10552433 w 10768330"/>
              <a:gd name="connsiteY8-800" fmla="*/ 5234940 h 5234940"/>
              <a:gd name="connsiteX9-801" fmla="*/ 3495421 w 10768330"/>
              <a:gd name="connsiteY9-802" fmla="*/ 5234940 h 5234940"/>
              <a:gd name="connsiteX10-803" fmla="*/ 3495400 w 10768330"/>
              <a:gd name="connsiteY10-804" fmla="*/ 5234940 h 5234940"/>
              <a:gd name="connsiteX11-805" fmla="*/ 1999721 w 10768330"/>
              <a:gd name="connsiteY11-806" fmla="*/ 5234940 h 5234940"/>
              <a:gd name="connsiteX12-807" fmla="*/ 1999679 w 10768330"/>
              <a:gd name="connsiteY12-808" fmla="*/ 5234940 h 5234940"/>
              <a:gd name="connsiteX13-809" fmla="*/ 215839 w 10768330"/>
              <a:gd name="connsiteY13-810" fmla="*/ 5234940 h 5234940"/>
              <a:gd name="connsiteX14-811" fmla="*/ 0 w 10768330"/>
              <a:gd name="connsiteY14-812" fmla="*/ 5019039 h 5234940"/>
              <a:gd name="connsiteX15-813" fmla="*/ 0 w 10768330"/>
              <a:gd name="connsiteY15-814" fmla="*/ 215906 h 5234940"/>
              <a:gd name="connsiteX16-815" fmla="*/ 215906 w 10768330"/>
              <a:gd name="connsiteY16-816" fmla="*/ 0 h 5234940"/>
              <a:gd name="connsiteX0-817" fmla="*/ 215906 w 10768330"/>
              <a:gd name="connsiteY0-818" fmla="*/ 0 h 5234940"/>
              <a:gd name="connsiteX1-819" fmla="*/ 2742639 w 10768330"/>
              <a:gd name="connsiteY1-820" fmla="*/ 0 h 5234940"/>
              <a:gd name="connsiteX2-821" fmla="*/ 2895329 w 10768330"/>
              <a:gd name="connsiteY2-822" fmla="*/ 63259 h 5234940"/>
              <a:gd name="connsiteX3-823" fmla="*/ 3127406 w 10768330"/>
              <a:gd name="connsiteY3-824" fmla="*/ 295342 h 5234940"/>
              <a:gd name="connsiteX4-825" fmla="*/ 3280095 w 10768330"/>
              <a:gd name="connsiteY4-826" fmla="*/ 358593 h 5234940"/>
              <a:gd name="connsiteX5-827" fmla="*/ 10552468 w 10768330"/>
              <a:gd name="connsiteY5-828" fmla="*/ 358593 h 5234940"/>
              <a:gd name="connsiteX6-829" fmla="*/ 10768330 w 10768330"/>
              <a:gd name="connsiteY6-830" fmla="*/ 574490 h 5234940"/>
              <a:gd name="connsiteX7-831" fmla="*/ 10768330 w 10768330"/>
              <a:gd name="connsiteY7-832" fmla="*/ 5018988 h 5234940"/>
              <a:gd name="connsiteX8-833" fmla="*/ 10552433 w 10768330"/>
              <a:gd name="connsiteY8-834" fmla="*/ 5234940 h 5234940"/>
              <a:gd name="connsiteX9-835" fmla="*/ 3495421 w 10768330"/>
              <a:gd name="connsiteY9-836" fmla="*/ 5234940 h 5234940"/>
              <a:gd name="connsiteX10-837" fmla="*/ 3495400 w 10768330"/>
              <a:gd name="connsiteY10-838" fmla="*/ 5234940 h 5234940"/>
              <a:gd name="connsiteX11-839" fmla="*/ 1999721 w 10768330"/>
              <a:gd name="connsiteY11-840" fmla="*/ 5234940 h 5234940"/>
              <a:gd name="connsiteX12-841" fmla="*/ 1999679 w 10768330"/>
              <a:gd name="connsiteY12-842" fmla="*/ 5234940 h 5234940"/>
              <a:gd name="connsiteX13-843" fmla="*/ 215839 w 10768330"/>
              <a:gd name="connsiteY13-844" fmla="*/ 5234940 h 5234940"/>
              <a:gd name="connsiteX14-845" fmla="*/ 0 w 10768330"/>
              <a:gd name="connsiteY14-846" fmla="*/ 5019039 h 5234940"/>
              <a:gd name="connsiteX15-847" fmla="*/ 0 w 10768330"/>
              <a:gd name="connsiteY15-848" fmla="*/ 215906 h 5234940"/>
              <a:gd name="connsiteX16-849" fmla="*/ 215906 w 10768330"/>
              <a:gd name="connsiteY16-850" fmla="*/ 0 h 5234940"/>
              <a:gd name="connsiteX0-851" fmla="*/ 215906 w 10768330"/>
              <a:gd name="connsiteY0-852" fmla="*/ 0 h 5234940"/>
              <a:gd name="connsiteX1-853" fmla="*/ 2742639 w 10768330"/>
              <a:gd name="connsiteY1-854" fmla="*/ 0 h 5234940"/>
              <a:gd name="connsiteX2-855" fmla="*/ 2895329 w 10768330"/>
              <a:gd name="connsiteY2-856" fmla="*/ 63259 h 5234940"/>
              <a:gd name="connsiteX3-857" fmla="*/ 3127406 w 10768330"/>
              <a:gd name="connsiteY3-858" fmla="*/ 295342 h 5234940"/>
              <a:gd name="connsiteX4-859" fmla="*/ 3280095 w 10768330"/>
              <a:gd name="connsiteY4-860" fmla="*/ 358593 h 5234940"/>
              <a:gd name="connsiteX5-861" fmla="*/ 10552468 w 10768330"/>
              <a:gd name="connsiteY5-862" fmla="*/ 358593 h 5234940"/>
              <a:gd name="connsiteX6-863" fmla="*/ 10768330 w 10768330"/>
              <a:gd name="connsiteY6-864" fmla="*/ 574490 h 5234940"/>
              <a:gd name="connsiteX7-865" fmla="*/ 10768330 w 10768330"/>
              <a:gd name="connsiteY7-866" fmla="*/ 5018988 h 5234940"/>
              <a:gd name="connsiteX8-867" fmla="*/ 10552433 w 10768330"/>
              <a:gd name="connsiteY8-868" fmla="*/ 5234940 h 5234940"/>
              <a:gd name="connsiteX9-869" fmla="*/ 3495421 w 10768330"/>
              <a:gd name="connsiteY9-870" fmla="*/ 5234940 h 5234940"/>
              <a:gd name="connsiteX10-871" fmla="*/ 3495400 w 10768330"/>
              <a:gd name="connsiteY10-872" fmla="*/ 5234940 h 5234940"/>
              <a:gd name="connsiteX11-873" fmla="*/ 1999721 w 10768330"/>
              <a:gd name="connsiteY11-874" fmla="*/ 5234940 h 5234940"/>
              <a:gd name="connsiteX12-875" fmla="*/ 1999679 w 10768330"/>
              <a:gd name="connsiteY12-876" fmla="*/ 5234940 h 5234940"/>
              <a:gd name="connsiteX13-877" fmla="*/ 215839 w 10768330"/>
              <a:gd name="connsiteY13-878" fmla="*/ 5234940 h 5234940"/>
              <a:gd name="connsiteX14-879" fmla="*/ 0 w 10768330"/>
              <a:gd name="connsiteY14-880" fmla="*/ 5019039 h 5234940"/>
              <a:gd name="connsiteX15-881" fmla="*/ 0 w 10768330"/>
              <a:gd name="connsiteY15-882" fmla="*/ 215906 h 5234940"/>
              <a:gd name="connsiteX16-883" fmla="*/ 215906 w 10768330"/>
              <a:gd name="connsiteY16-884" fmla="*/ 0 h 5234940"/>
              <a:gd name="connsiteX0-885" fmla="*/ 215906 w 10768330"/>
              <a:gd name="connsiteY0-886" fmla="*/ 0 h 5234940"/>
              <a:gd name="connsiteX1-887" fmla="*/ 2742639 w 10768330"/>
              <a:gd name="connsiteY1-888" fmla="*/ 0 h 5234940"/>
              <a:gd name="connsiteX2-889" fmla="*/ 2895329 w 10768330"/>
              <a:gd name="connsiteY2-890" fmla="*/ 63259 h 5234940"/>
              <a:gd name="connsiteX3-891" fmla="*/ 3127406 w 10768330"/>
              <a:gd name="connsiteY3-892" fmla="*/ 295342 h 5234940"/>
              <a:gd name="connsiteX4-893" fmla="*/ 3280095 w 10768330"/>
              <a:gd name="connsiteY4-894" fmla="*/ 358593 h 5234940"/>
              <a:gd name="connsiteX5-895" fmla="*/ 10552468 w 10768330"/>
              <a:gd name="connsiteY5-896" fmla="*/ 358593 h 5234940"/>
              <a:gd name="connsiteX6-897" fmla="*/ 10768330 w 10768330"/>
              <a:gd name="connsiteY6-898" fmla="*/ 574490 h 5234940"/>
              <a:gd name="connsiteX7-899" fmla="*/ 10768330 w 10768330"/>
              <a:gd name="connsiteY7-900" fmla="*/ 5018988 h 5234940"/>
              <a:gd name="connsiteX8-901" fmla="*/ 10552433 w 10768330"/>
              <a:gd name="connsiteY8-902" fmla="*/ 5234940 h 5234940"/>
              <a:gd name="connsiteX9-903" fmla="*/ 3495421 w 10768330"/>
              <a:gd name="connsiteY9-904" fmla="*/ 5234940 h 5234940"/>
              <a:gd name="connsiteX10-905" fmla="*/ 3495400 w 10768330"/>
              <a:gd name="connsiteY10-906" fmla="*/ 5234940 h 5234940"/>
              <a:gd name="connsiteX11-907" fmla="*/ 1999721 w 10768330"/>
              <a:gd name="connsiteY11-908" fmla="*/ 5234940 h 5234940"/>
              <a:gd name="connsiteX12-909" fmla="*/ 1999679 w 10768330"/>
              <a:gd name="connsiteY12-910" fmla="*/ 5234940 h 5234940"/>
              <a:gd name="connsiteX13-911" fmla="*/ 215839 w 10768330"/>
              <a:gd name="connsiteY13-912" fmla="*/ 5234940 h 5234940"/>
              <a:gd name="connsiteX14-913" fmla="*/ 0 w 10768330"/>
              <a:gd name="connsiteY14-914" fmla="*/ 5019039 h 5234940"/>
              <a:gd name="connsiteX15-915" fmla="*/ 0 w 10768330"/>
              <a:gd name="connsiteY15-916" fmla="*/ 215906 h 5234940"/>
              <a:gd name="connsiteX16-917" fmla="*/ 215906 w 10768330"/>
              <a:gd name="connsiteY16-918" fmla="*/ 0 h 5234940"/>
              <a:gd name="connsiteX0-919" fmla="*/ 215906 w 10768330"/>
              <a:gd name="connsiteY0-920" fmla="*/ 0 h 5234940"/>
              <a:gd name="connsiteX1-921" fmla="*/ 2742639 w 10768330"/>
              <a:gd name="connsiteY1-922" fmla="*/ 0 h 5234940"/>
              <a:gd name="connsiteX2-923" fmla="*/ 2895329 w 10768330"/>
              <a:gd name="connsiteY2-924" fmla="*/ 63259 h 5234940"/>
              <a:gd name="connsiteX3-925" fmla="*/ 3127406 w 10768330"/>
              <a:gd name="connsiteY3-926" fmla="*/ 295342 h 5234940"/>
              <a:gd name="connsiteX4-927" fmla="*/ 3280095 w 10768330"/>
              <a:gd name="connsiteY4-928" fmla="*/ 358593 h 5234940"/>
              <a:gd name="connsiteX5-929" fmla="*/ 10552468 w 10768330"/>
              <a:gd name="connsiteY5-930" fmla="*/ 358593 h 5234940"/>
              <a:gd name="connsiteX6-931" fmla="*/ 10768330 w 10768330"/>
              <a:gd name="connsiteY6-932" fmla="*/ 574490 h 5234940"/>
              <a:gd name="connsiteX7-933" fmla="*/ 10768330 w 10768330"/>
              <a:gd name="connsiteY7-934" fmla="*/ 5018988 h 5234940"/>
              <a:gd name="connsiteX8-935" fmla="*/ 10552433 w 10768330"/>
              <a:gd name="connsiteY8-936" fmla="*/ 5234940 h 5234940"/>
              <a:gd name="connsiteX9-937" fmla="*/ 3495421 w 10768330"/>
              <a:gd name="connsiteY9-938" fmla="*/ 5234940 h 5234940"/>
              <a:gd name="connsiteX10-939" fmla="*/ 3495400 w 10768330"/>
              <a:gd name="connsiteY10-940" fmla="*/ 5234940 h 5234940"/>
              <a:gd name="connsiteX11-941" fmla="*/ 1999721 w 10768330"/>
              <a:gd name="connsiteY11-942" fmla="*/ 5234940 h 5234940"/>
              <a:gd name="connsiteX12-943" fmla="*/ 1999679 w 10768330"/>
              <a:gd name="connsiteY12-944" fmla="*/ 5234940 h 5234940"/>
              <a:gd name="connsiteX13-945" fmla="*/ 215839 w 10768330"/>
              <a:gd name="connsiteY13-946" fmla="*/ 5234940 h 5234940"/>
              <a:gd name="connsiteX14-947" fmla="*/ 0 w 10768330"/>
              <a:gd name="connsiteY14-948" fmla="*/ 5019039 h 5234940"/>
              <a:gd name="connsiteX15-949" fmla="*/ 0 w 10768330"/>
              <a:gd name="connsiteY15-950" fmla="*/ 215906 h 5234940"/>
              <a:gd name="connsiteX16-951" fmla="*/ 215906 w 10768330"/>
              <a:gd name="connsiteY16-952" fmla="*/ 0 h 5234940"/>
              <a:gd name="connsiteX0-953" fmla="*/ 215906 w 10768330"/>
              <a:gd name="connsiteY0-954" fmla="*/ 0 h 5234940"/>
              <a:gd name="connsiteX1-955" fmla="*/ 2742639 w 10768330"/>
              <a:gd name="connsiteY1-956" fmla="*/ 0 h 5234940"/>
              <a:gd name="connsiteX2-957" fmla="*/ 2895329 w 10768330"/>
              <a:gd name="connsiteY2-958" fmla="*/ 63259 h 5234940"/>
              <a:gd name="connsiteX3-959" fmla="*/ 3127406 w 10768330"/>
              <a:gd name="connsiteY3-960" fmla="*/ 295342 h 5234940"/>
              <a:gd name="connsiteX4-961" fmla="*/ 3280095 w 10768330"/>
              <a:gd name="connsiteY4-962" fmla="*/ 358593 h 5234940"/>
              <a:gd name="connsiteX5-963" fmla="*/ 10552468 w 10768330"/>
              <a:gd name="connsiteY5-964" fmla="*/ 358593 h 5234940"/>
              <a:gd name="connsiteX6-965" fmla="*/ 10768330 w 10768330"/>
              <a:gd name="connsiteY6-966" fmla="*/ 574490 h 5234940"/>
              <a:gd name="connsiteX7-967" fmla="*/ 10768330 w 10768330"/>
              <a:gd name="connsiteY7-968" fmla="*/ 5018988 h 5234940"/>
              <a:gd name="connsiteX8-969" fmla="*/ 10552433 w 10768330"/>
              <a:gd name="connsiteY8-970" fmla="*/ 5234940 h 5234940"/>
              <a:gd name="connsiteX9-971" fmla="*/ 3495421 w 10768330"/>
              <a:gd name="connsiteY9-972" fmla="*/ 5234940 h 5234940"/>
              <a:gd name="connsiteX10-973" fmla="*/ 3495400 w 10768330"/>
              <a:gd name="connsiteY10-974" fmla="*/ 5234940 h 5234940"/>
              <a:gd name="connsiteX11-975" fmla="*/ 1999721 w 10768330"/>
              <a:gd name="connsiteY11-976" fmla="*/ 5234940 h 5234940"/>
              <a:gd name="connsiteX12-977" fmla="*/ 1999679 w 10768330"/>
              <a:gd name="connsiteY12-978" fmla="*/ 5234940 h 5234940"/>
              <a:gd name="connsiteX13-979" fmla="*/ 215839 w 10768330"/>
              <a:gd name="connsiteY13-980" fmla="*/ 5234940 h 5234940"/>
              <a:gd name="connsiteX14-981" fmla="*/ 0 w 10768330"/>
              <a:gd name="connsiteY14-982" fmla="*/ 5019039 h 5234940"/>
              <a:gd name="connsiteX15-983" fmla="*/ 0 w 10768330"/>
              <a:gd name="connsiteY15-984" fmla="*/ 215906 h 5234940"/>
              <a:gd name="connsiteX16-985" fmla="*/ 215906 w 10768330"/>
              <a:gd name="connsiteY16-986" fmla="*/ 0 h 5234940"/>
              <a:gd name="connsiteX0-987" fmla="*/ 215906 w 10768330"/>
              <a:gd name="connsiteY0-988" fmla="*/ 0 h 5234940"/>
              <a:gd name="connsiteX1-989" fmla="*/ 2742639 w 10768330"/>
              <a:gd name="connsiteY1-990" fmla="*/ 0 h 5234940"/>
              <a:gd name="connsiteX2-991" fmla="*/ 2895329 w 10768330"/>
              <a:gd name="connsiteY2-992" fmla="*/ 63259 h 5234940"/>
              <a:gd name="connsiteX3-993" fmla="*/ 3127406 w 10768330"/>
              <a:gd name="connsiteY3-994" fmla="*/ 295342 h 5234940"/>
              <a:gd name="connsiteX4-995" fmla="*/ 3280095 w 10768330"/>
              <a:gd name="connsiteY4-996" fmla="*/ 358593 h 5234940"/>
              <a:gd name="connsiteX5-997" fmla="*/ 10552468 w 10768330"/>
              <a:gd name="connsiteY5-998" fmla="*/ 358593 h 5234940"/>
              <a:gd name="connsiteX6-999" fmla="*/ 10768330 w 10768330"/>
              <a:gd name="connsiteY6-1000" fmla="*/ 574490 h 5234940"/>
              <a:gd name="connsiteX7-1001" fmla="*/ 10768330 w 10768330"/>
              <a:gd name="connsiteY7-1002" fmla="*/ 5018988 h 5234940"/>
              <a:gd name="connsiteX8-1003" fmla="*/ 10552433 w 10768330"/>
              <a:gd name="connsiteY8-1004" fmla="*/ 5234940 h 5234940"/>
              <a:gd name="connsiteX9-1005" fmla="*/ 3495421 w 10768330"/>
              <a:gd name="connsiteY9-1006" fmla="*/ 5234940 h 5234940"/>
              <a:gd name="connsiteX10-1007" fmla="*/ 3495400 w 10768330"/>
              <a:gd name="connsiteY10-1008" fmla="*/ 5234940 h 5234940"/>
              <a:gd name="connsiteX11-1009" fmla="*/ 1999721 w 10768330"/>
              <a:gd name="connsiteY11-1010" fmla="*/ 5234940 h 5234940"/>
              <a:gd name="connsiteX12-1011" fmla="*/ 1999679 w 10768330"/>
              <a:gd name="connsiteY12-1012" fmla="*/ 5234940 h 5234940"/>
              <a:gd name="connsiteX13-1013" fmla="*/ 215839 w 10768330"/>
              <a:gd name="connsiteY13-1014" fmla="*/ 5234940 h 5234940"/>
              <a:gd name="connsiteX14-1015" fmla="*/ 0 w 10768330"/>
              <a:gd name="connsiteY14-1016" fmla="*/ 5019039 h 5234940"/>
              <a:gd name="connsiteX15-1017" fmla="*/ 0 w 10768330"/>
              <a:gd name="connsiteY15-1018" fmla="*/ 215906 h 5234940"/>
              <a:gd name="connsiteX16-1019" fmla="*/ 215906 w 10768330"/>
              <a:gd name="connsiteY16-1020" fmla="*/ 0 h 52349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0768330" h="5234940">
                <a:moveTo>
                  <a:pt x="215906" y="0"/>
                </a:moveTo>
                <a:cubicBezTo>
                  <a:pt x="215906" y="0"/>
                  <a:pt x="2742639" y="0"/>
                  <a:pt x="2742639" y="0"/>
                </a:cubicBezTo>
                <a:cubicBezTo>
                  <a:pt x="2800684" y="0"/>
                  <a:pt x="2854285" y="22214"/>
                  <a:pt x="2895329" y="63259"/>
                </a:cubicBezTo>
                <a:cubicBezTo>
                  <a:pt x="2895329" y="63259"/>
                  <a:pt x="3127406" y="295342"/>
                  <a:pt x="3127406" y="295342"/>
                </a:cubicBezTo>
                <a:cubicBezTo>
                  <a:pt x="3168441" y="336377"/>
                  <a:pt x="3222063" y="358593"/>
                  <a:pt x="3280095" y="358593"/>
                </a:cubicBezTo>
                <a:cubicBezTo>
                  <a:pt x="3280095" y="358593"/>
                  <a:pt x="10552468" y="358593"/>
                  <a:pt x="10552468" y="358593"/>
                </a:cubicBezTo>
                <a:cubicBezTo>
                  <a:pt x="10678938" y="358593"/>
                  <a:pt x="10768330" y="448020"/>
                  <a:pt x="10768330" y="574490"/>
                </a:cubicBezTo>
                <a:cubicBezTo>
                  <a:pt x="10768330" y="574490"/>
                  <a:pt x="10768330" y="5018988"/>
                  <a:pt x="10768330" y="5018988"/>
                </a:cubicBezTo>
                <a:cubicBezTo>
                  <a:pt x="10768330" y="5145458"/>
                  <a:pt x="10678903" y="5234940"/>
                  <a:pt x="10552433" y="5234940"/>
                </a:cubicBezTo>
                <a:cubicBezTo>
                  <a:pt x="10552433" y="5234940"/>
                  <a:pt x="3495421" y="5234940"/>
                  <a:pt x="3495421" y="5234940"/>
                </a:cubicBezTo>
                <a:cubicBezTo>
                  <a:pt x="3495421" y="5234940"/>
                  <a:pt x="3495400" y="5234940"/>
                  <a:pt x="3495400" y="5234940"/>
                </a:cubicBezTo>
                <a:cubicBezTo>
                  <a:pt x="3495400" y="5234940"/>
                  <a:pt x="1999721" y="5234940"/>
                  <a:pt x="1999721" y="5234940"/>
                </a:cubicBezTo>
                <a:cubicBezTo>
                  <a:pt x="1999721" y="5234940"/>
                  <a:pt x="1999679" y="5234940"/>
                  <a:pt x="1999679" y="5234940"/>
                </a:cubicBezTo>
                <a:cubicBezTo>
                  <a:pt x="1999679" y="5234940"/>
                  <a:pt x="215839" y="5234940"/>
                  <a:pt x="215839" y="5234940"/>
                </a:cubicBezTo>
                <a:cubicBezTo>
                  <a:pt x="89366" y="5234940"/>
                  <a:pt x="0" y="5145511"/>
                  <a:pt x="0" y="5019039"/>
                </a:cubicBezTo>
                <a:cubicBezTo>
                  <a:pt x="0" y="5019039"/>
                  <a:pt x="0" y="215906"/>
                  <a:pt x="0" y="215906"/>
                </a:cubicBezTo>
                <a:cubicBezTo>
                  <a:pt x="0" y="89432"/>
                  <a:pt x="89432" y="0"/>
                  <a:pt x="21590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>
            <p:custDataLst>
              <p:tags r:id="rId4"/>
            </p:custDataLst>
          </p:nvPr>
        </p:nvSpPr>
        <p:spPr>
          <a:xfrm>
            <a:off x="1396048" y="2045970"/>
            <a:ext cx="9399905" cy="4161155"/>
          </a:xfrm>
          <a:prstGeom prst="roundRect">
            <a:avLst>
              <a:gd name="adj" fmla="val 4400"/>
            </a:avLst>
          </a:prstGeom>
          <a:solidFill>
            <a:srgbClr val="FFFFFF"/>
          </a:solidFill>
          <a:ln w="3175">
            <a:solidFill>
              <a:schemeClr val="accent1">
                <a:alpha val="30000"/>
              </a:schemeClr>
            </a:solidFill>
          </a:ln>
          <a:effectLst>
            <a:outerShdw blurRad="279400" sx="102000" sy="102000" algn="ctr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>
          <a:xfrm>
            <a:off x="1407160" y="1678940"/>
            <a:ext cx="135255" cy="1352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6"/>
            </p:custDataLst>
          </p:nvPr>
        </p:nvSpPr>
        <p:spPr>
          <a:xfrm>
            <a:off x="1671955" y="1678940"/>
            <a:ext cx="135255" cy="135255"/>
          </a:xfrm>
          <a:prstGeom prst="ellipse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7"/>
            </p:custDataLst>
          </p:nvPr>
        </p:nvSpPr>
        <p:spPr>
          <a:xfrm>
            <a:off x="1937385" y="1678940"/>
            <a:ext cx="135255" cy="135255"/>
          </a:xfrm>
          <a:prstGeom prst="ellipse">
            <a:avLst/>
          </a:pr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8"/>
            </p:custDataLst>
          </p:nvPr>
        </p:nvGraphicFramePr>
        <p:xfrm>
          <a:off x="6480810" y="2296160"/>
          <a:ext cx="3312795" cy="3660775"/>
        </p:xfrm>
        <a:graphic>
          <a:graphicData uri="http://schemas.openxmlformats.org/drawingml/2006/table">
            <a:tbl>
              <a:tblPr firstRow="1" firstCol="1" bandRow="1">
                <a:tableStyleId>{6BACD6E8-C9BD-4F6C-84D1-C50F2CD5453B}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335">
                <a:tc>
                  <a:txBody>
                    <a:bodyPr/>
                    <a:lstStyle/>
                    <a:p>
                      <a:pPr marL="7620" indent="0" algn="ctr" fontAlgn="ctr"/>
                      <a:r>
                        <a:rPr lang="zh-CN" altLang="en-US" sz="11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工段</a:t>
                      </a:r>
                    </a:p>
                  </a:txBody>
                  <a:tcPr marL="7937" marR="7937" marT="7937" anchor="ctr"/>
                </a:tc>
                <a:tc>
                  <a:txBody>
                    <a:bodyPr/>
                    <a:lstStyle/>
                    <a:p>
                      <a:pPr marL="7620" indent="0" algn="ctr" fontAlgn="ctr"/>
                      <a:r>
                        <a:rPr lang="zh-CN" altLang="en-US" sz="11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工序</a:t>
                      </a:r>
                    </a:p>
                  </a:txBody>
                  <a:tcPr marL="7937" marR="7937" marT="7937" anchor="ctr"/>
                </a:tc>
                <a:tc>
                  <a:txBody>
                    <a:bodyPr/>
                    <a:lstStyle/>
                    <a:p>
                      <a:pPr marL="7620" indent="0" algn="ctr" fontAlgn="ctr"/>
                      <a:r>
                        <a:rPr lang="zh-CN" altLang="en-US" sz="11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效率</a:t>
                      </a:r>
                    </a:p>
                  </a:txBody>
                  <a:tcPr marL="7937" marR="7937" marT="793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 rowSpan="4">
                  <a:txBody>
                    <a:bodyPr/>
                    <a:lstStyle/>
                    <a:p>
                      <a:pPr marL="7620" indent="0" algn="ctr" fontAlgn="ctr"/>
                      <a:r>
                        <a:rPr lang="zh-CN" altLang="en-US" sz="11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电极</a:t>
                      </a:r>
                    </a:p>
                  </a:txBody>
                  <a:tcPr marL="7937" marR="7937" marT="7937" anchor="ctr"/>
                </a:tc>
                <a:tc>
                  <a:txBody>
                    <a:bodyPr/>
                    <a:lstStyle/>
                    <a:p>
                      <a:pPr marL="7620" indent="0" algn="ctr" font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匀浆</a:t>
                      </a:r>
                    </a:p>
                  </a:txBody>
                  <a:tcPr marL="7937" marR="7937" marT="7937" anchor="ctr"/>
                </a:tc>
                <a:tc>
                  <a:txBody>
                    <a:bodyPr/>
                    <a:lstStyle/>
                    <a:p>
                      <a:pPr marL="7620" indent="0" algn="l" fontAlgn="ctr"/>
                      <a:r>
                        <a:rPr lang="en-US" altLang="zh-CN" sz="11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Max.6</a:t>
                      </a:r>
                      <a:r>
                        <a:rPr lang="zh-CN" altLang="en-US" sz="11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锅</a:t>
                      </a:r>
                      <a:r>
                        <a:rPr lang="en-US" altLang="zh-CN" sz="11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1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</a:t>
                      </a:r>
                    </a:p>
                  </a:txBody>
                  <a:tcPr marL="7937" marR="7937" marT="793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7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" indent="0" algn="ctr" font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涂布</a:t>
                      </a:r>
                    </a:p>
                  </a:txBody>
                  <a:tcPr marL="7937" marR="7937" marT="7937" anchor="ctr"/>
                </a:tc>
                <a:tc>
                  <a:txBody>
                    <a:bodyPr/>
                    <a:lstStyle/>
                    <a:p>
                      <a:pPr marL="7620" indent="0" algn="l" fontAlgn="ctr"/>
                      <a:r>
                        <a:rPr lang="en-US" altLang="zh-CN" sz="11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Max.20m/min</a:t>
                      </a:r>
                    </a:p>
                  </a:txBody>
                  <a:tcPr marL="7937" marR="7937" marT="793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3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" indent="0" algn="ctr" font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辊压</a:t>
                      </a:r>
                    </a:p>
                  </a:txBody>
                  <a:tcPr marL="7937" marR="7937" marT="7937" anchor="ctr"/>
                </a:tc>
                <a:tc>
                  <a:txBody>
                    <a:bodyPr/>
                    <a:lstStyle/>
                    <a:p>
                      <a:pPr marL="7620" indent="0" algn="l" fontAlgn="ctr"/>
                      <a:r>
                        <a:rPr lang="en-US" altLang="zh-CN" sz="11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Max.30m/min</a:t>
                      </a:r>
                    </a:p>
                  </a:txBody>
                  <a:tcPr marL="7937" marR="7937" marT="793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40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" indent="0" algn="ctr" font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模切</a:t>
                      </a:r>
                    </a:p>
                  </a:txBody>
                  <a:tcPr marL="7937" marR="7937" marT="7937" anchor="ctr"/>
                </a:tc>
                <a:tc>
                  <a:txBody>
                    <a:bodyPr/>
                    <a:lstStyle/>
                    <a:p>
                      <a:pPr marL="7620" indent="0" algn="l" fontAlgn="ctr"/>
                      <a:r>
                        <a:rPr lang="en-US" altLang="zh-CN" sz="11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Max.220Pcs/min</a:t>
                      </a:r>
                    </a:p>
                  </a:txBody>
                  <a:tcPr marL="7937" marR="7937" marT="793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 rowSpan="2">
                  <a:txBody>
                    <a:bodyPr/>
                    <a:lstStyle/>
                    <a:p>
                      <a:pPr marL="7620" indent="0" algn="ctr" fontAlgn="ctr"/>
                      <a:r>
                        <a:rPr lang="zh-CN" altLang="en-US" sz="11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电芯</a:t>
                      </a:r>
                    </a:p>
                  </a:txBody>
                  <a:tcPr marL="7937" marR="7937" marT="7937" anchor="ctr"/>
                </a:tc>
                <a:tc>
                  <a:txBody>
                    <a:bodyPr/>
                    <a:lstStyle/>
                    <a:p>
                      <a:pPr marL="7620" indent="0" algn="ctr" fontAlgn="ctr"/>
                      <a:r>
                        <a:rPr lang="zh-CN" altLang="en-US" sz="1100">
                          <a:latin typeface="微软雅黑" panose="020B0503020204020204" charset="-122"/>
                          <a:ea typeface="微软雅黑" panose="020B0503020204020204" charset="-122"/>
                        </a:rPr>
                        <a:t>装配</a:t>
                      </a:r>
                    </a:p>
                  </a:txBody>
                  <a:tcPr marL="7937" marR="7937" marT="7937" anchor="ctr"/>
                </a:tc>
                <a:tc>
                  <a:txBody>
                    <a:bodyPr/>
                    <a:lstStyle/>
                    <a:p>
                      <a:pPr marL="7620" indent="0" algn="l" fontAlgn="ctr"/>
                      <a:r>
                        <a:rPr lang="zh-CN" altLang="en-US" sz="11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落地</a:t>
                      </a:r>
                      <a:r>
                        <a:rPr lang="en-US" altLang="zh-CN" sz="11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2ppm</a:t>
                      </a:r>
                    </a:p>
                  </a:txBody>
                  <a:tcPr marL="7937" marR="7937" marT="793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3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" indent="0" algn="ctr" fontAlgn="ctr"/>
                      <a:r>
                        <a:rPr lang="zh-CN" altLang="en-US" sz="1100">
                          <a:latin typeface="微软雅黑" panose="020B0503020204020204" charset="-122"/>
                          <a:ea typeface="微软雅黑" panose="020B0503020204020204" charset="-122"/>
                        </a:rPr>
                        <a:t>化成分容</a:t>
                      </a:r>
                    </a:p>
                  </a:txBody>
                  <a:tcPr marL="7937" marR="7937" marT="7937" anchor="ctr"/>
                </a:tc>
                <a:tc>
                  <a:txBody>
                    <a:bodyPr/>
                    <a:lstStyle/>
                    <a:p>
                      <a:pPr marL="7620" indent="0" algn="l" fontAlgn="ctr"/>
                      <a:r>
                        <a:rPr lang="zh-CN" altLang="en-US" sz="11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落地</a:t>
                      </a:r>
                      <a:r>
                        <a:rPr lang="en-US" altLang="zh-CN" sz="11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2ppm</a:t>
                      </a:r>
                    </a:p>
                  </a:txBody>
                  <a:tcPr marL="7937" marR="7937" marT="793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图表 6" descr="7b0a202020202263686172745265734964223a202234363639383833220a7d0a"/>
          <p:cNvGraphicFramePr/>
          <p:nvPr/>
        </p:nvGraphicFramePr>
        <p:xfrm>
          <a:off x="1937385" y="2065020"/>
          <a:ext cx="3374390" cy="2074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8" name="图表 7" descr="7b0a202020202263686172745265734964223a202234363639383833220a7d0a"/>
          <p:cNvGraphicFramePr/>
          <p:nvPr/>
        </p:nvGraphicFramePr>
        <p:xfrm>
          <a:off x="1937385" y="4139565"/>
          <a:ext cx="3373755" cy="2067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22555" y="79938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产能规划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383665"/>
            <a:ext cx="11146155" cy="4265930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465445" y="4781550"/>
            <a:ext cx="375920" cy="695325"/>
          </a:xfrm>
          <a:prstGeom prst="rect">
            <a:avLst/>
          </a:prstGeom>
          <a:solidFill>
            <a:schemeClr val="accent6">
              <a:lumMod val="60000"/>
              <a:lumOff val="40000"/>
              <a:alpha val="7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分选</a:t>
            </a:r>
          </a:p>
        </p:txBody>
      </p:sp>
      <p:grpSp>
        <p:nvGrpSpPr>
          <p:cNvPr id="135" name="组合 134"/>
          <p:cNvGrpSpPr/>
          <p:nvPr/>
        </p:nvGrpSpPr>
        <p:grpSpPr>
          <a:xfrm>
            <a:off x="10239330" y="4409100"/>
            <a:ext cx="965200" cy="1064260"/>
            <a:chOff x="9915480" y="5899445"/>
            <a:chExt cx="965200" cy="1064260"/>
          </a:xfrm>
        </p:grpSpPr>
        <p:grpSp>
          <p:nvGrpSpPr>
            <p:cNvPr id="134" name="组合 133"/>
            <p:cNvGrpSpPr/>
            <p:nvPr/>
          </p:nvGrpSpPr>
          <p:grpSpPr>
            <a:xfrm>
              <a:off x="9915480" y="5899445"/>
              <a:ext cx="965200" cy="1064260"/>
              <a:chOff x="9915480" y="5899445"/>
              <a:chExt cx="965200" cy="1064260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9915480" y="5899445"/>
                <a:ext cx="549275" cy="10642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75000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Cambria" panose="02040503050406030204"/>
                    <a:sym typeface="Cambria" panose="02040503050406030204"/>
                  </a:rPr>
                  <a:t>焊接封装</a:t>
                </a:r>
                <a:endPara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endParaRPr>
              </a:p>
            </p:txBody>
          </p:sp>
          <p:sp>
            <p:nvSpPr>
              <p:cNvPr id="81" name="箭头: 右 80"/>
              <p:cNvSpPr/>
              <p:nvPr/>
            </p:nvSpPr>
            <p:spPr>
              <a:xfrm rot="10800000">
                <a:off x="10331543" y="6612543"/>
                <a:ext cx="549137" cy="251568"/>
              </a:xfrm>
              <a:prstGeom prst="rightArrow">
                <a:avLst/>
              </a:prstGeom>
              <a:solidFill>
                <a:srgbClr val="FF0000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" panose="02040503050406030204"/>
                  <a:ea typeface="Cambria" panose="02040503050406030204"/>
                  <a:cs typeface="Cambria" panose="02040503050406030204"/>
                  <a:sym typeface="Cambria" panose="02040503050406030204"/>
                </a:endParaRPr>
              </a:p>
            </p:txBody>
          </p:sp>
        </p:grpSp>
        <p:sp>
          <p:nvSpPr>
            <p:cNvPr id="82" name="箭头: 右 81"/>
            <p:cNvSpPr/>
            <p:nvPr/>
          </p:nvSpPr>
          <p:spPr>
            <a:xfrm rot="16200000">
              <a:off x="9969898" y="6405943"/>
              <a:ext cx="549137" cy="173885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sp>
        <p:nvSpPr>
          <p:cNvPr id="85" name="箭头: 右 84"/>
          <p:cNvSpPr/>
          <p:nvPr/>
        </p:nvSpPr>
        <p:spPr>
          <a:xfrm rot="10800000">
            <a:off x="9127521" y="4411973"/>
            <a:ext cx="549137" cy="163623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grpSp>
        <p:nvGrpSpPr>
          <p:cNvPr id="136" name="组合 135"/>
          <p:cNvGrpSpPr/>
          <p:nvPr/>
        </p:nvGrpSpPr>
        <p:grpSpPr>
          <a:xfrm>
            <a:off x="9489923" y="4409116"/>
            <a:ext cx="780962" cy="1066165"/>
            <a:chOff x="9241638" y="5924226"/>
            <a:chExt cx="780962" cy="1066165"/>
          </a:xfrm>
        </p:grpSpPr>
        <p:sp>
          <p:nvSpPr>
            <p:cNvPr id="83" name="箭头: 右 82"/>
            <p:cNvSpPr/>
            <p:nvPr/>
          </p:nvSpPr>
          <p:spPr>
            <a:xfrm rot="10800000">
              <a:off x="9302428" y="5927369"/>
              <a:ext cx="720172" cy="159868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9241638" y="5924226"/>
              <a:ext cx="749300" cy="106616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电芯烘烤</a:t>
              </a:r>
              <a:endParaRPr kumimoji="0" lang="zh-CN" altLang="en-US" sz="1600" b="1" i="0" u="none" strike="noStrike" cap="none" spc="0" normalizeH="0" baseline="0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9149080" y="4411980"/>
            <a:ext cx="351790" cy="1063625"/>
            <a:chOff x="8857962" y="5866641"/>
            <a:chExt cx="352037" cy="715917"/>
          </a:xfrm>
        </p:grpSpPr>
        <p:sp>
          <p:nvSpPr>
            <p:cNvPr id="64" name="矩形 63"/>
            <p:cNvSpPr/>
            <p:nvPr/>
          </p:nvSpPr>
          <p:spPr>
            <a:xfrm>
              <a:off x="8857962" y="5866641"/>
              <a:ext cx="352037" cy="71591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注液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92" name="箭头: 右 91"/>
            <p:cNvSpPr/>
            <p:nvPr/>
          </p:nvSpPr>
          <p:spPr>
            <a:xfrm rot="5400000">
              <a:off x="8800435" y="6210300"/>
              <a:ext cx="516890" cy="137074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8850601" y="4406271"/>
            <a:ext cx="574833" cy="1066800"/>
            <a:chOff x="8515321" y="5908046"/>
            <a:chExt cx="574833" cy="1066800"/>
          </a:xfrm>
        </p:grpSpPr>
        <p:sp>
          <p:nvSpPr>
            <p:cNvPr id="65" name="矩形 64"/>
            <p:cNvSpPr/>
            <p:nvPr/>
          </p:nvSpPr>
          <p:spPr>
            <a:xfrm>
              <a:off x="8515321" y="5908046"/>
              <a:ext cx="298450" cy="10668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常温</a:t>
              </a: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1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93" name="箭头: 右 92"/>
            <p:cNvSpPr/>
            <p:nvPr/>
          </p:nvSpPr>
          <p:spPr>
            <a:xfrm rot="10800000">
              <a:off x="8541017" y="6821342"/>
              <a:ext cx="549137" cy="153357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94" name="箭头: 右 93"/>
            <p:cNvSpPr/>
            <p:nvPr/>
          </p:nvSpPr>
          <p:spPr>
            <a:xfrm rot="16200000">
              <a:off x="8263226" y="6340481"/>
              <a:ext cx="824230" cy="137160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8220075" y="4406265"/>
            <a:ext cx="710565" cy="1069340"/>
            <a:chOff x="7973890" y="5892689"/>
            <a:chExt cx="710641" cy="715917"/>
          </a:xfrm>
        </p:grpSpPr>
        <p:sp>
          <p:nvSpPr>
            <p:cNvPr id="66" name="矩形 65"/>
            <p:cNvSpPr/>
            <p:nvPr/>
          </p:nvSpPr>
          <p:spPr>
            <a:xfrm>
              <a:off x="7973890" y="5892689"/>
              <a:ext cx="566831" cy="71591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聚合</a:t>
              </a:r>
            </a:p>
          </p:txBody>
        </p:sp>
        <p:sp>
          <p:nvSpPr>
            <p:cNvPr id="95" name="箭头: 右 94"/>
            <p:cNvSpPr/>
            <p:nvPr/>
          </p:nvSpPr>
          <p:spPr>
            <a:xfrm rot="10800000">
              <a:off x="8322542" y="5929675"/>
              <a:ext cx="361989" cy="76948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6490675" y="4419995"/>
            <a:ext cx="1574800" cy="649354"/>
            <a:chOff x="6373835" y="5933200"/>
            <a:chExt cx="1574800" cy="649354"/>
          </a:xfrm>
        </p:grpSpPr>
        <p:sp>
          <p:nvSpPr>
            <p:cNvPr id="69" name="矩形 68"/>
            <p:cNvSpPr/>
            <p:nvPr/>
          </p:nvSpPr>
          <p:spPr>
            <a:xfrm>
              <a:off x="6373835" y="5933200"/>
              <a:ext cx="1574800" cy="22034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9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高温</a:t>
              </a:r>
              <a:r>
                <a:rPr kumimoji="0" lang="en-US" altLang="zh-CN" sz="9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2</a:t>
              </a:r>
              <a:endParaRPr kumimoji="0" lang="zh-CN" altLang="en-US" sz="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01" name="箭头: 右 100"/>
            <p:cNvSpPr/>
            <p:nvPr/>
          </p:nvSpPr>
          <p:spPr>
            <a:xfrm rot="16200000">
              <a:off x="7514252" y="6216950"/>
              <a:ext cx="614140" cy="117067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998788" y="4483517"/>
            <a:ext cx="1509659" cy="991870"/>
            <a:chOff x="6812733" y="5966877"/>
            <a:chExt cx="1509659" cy="991870"/>
          </a:xfrm>
        </p:grpSpPr>
        <p:sp>
          <p:nvSpPr>
            <p:cNvPr id="67" name="矩形 66"/>
            <p:cNvSpPr/>
            <p:nvPr/>
          </p:nvSpPr>
          <p:spPr>
            <a:xfrm>
              <a:off x="6812733" y="6517422"/>
              <a:ext cx="1073785" cy="44132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化成</a:t>
              </a:r>
            </a:p>
          </p:txBody>
        </p:sp>
        <p:sp>
          <p:nvSpPr>
            <p:cNvPr id="98" name="箭头: 右 97"/>
            <p:cNvSpPr/>
            <p:nvPr/>
          </p:nvSpPr>
          <p:spPr>
            <a:xfrm rot="5400000">
              <a:off x="7711925" y="6197467"/>
              <a:ext cx="516890" cy="137074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99" name="箭头: 右 98"/>
            <p:cNvSpPr/>
            <p:nvPr/>
          </p:nvSpPr>
          <p:spPr>
            <a:xfrm rot="10800000">
              <a:off x="6919514" y="6552414"/>
              <a:ext cx="860419" cy="141485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02" name="箭头: 右 101"/>
            <p:cNvSpPr/>
            <p:nvPr/>
          </p:nvSpPr>
          <p:spPr>
            <a:xfrm rot="10800000">
              <a:off x="7960528" y="5966877"/>
              <a:ext cx="361864" cy="120360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6490974" y="4571209"/>
            <a:ext cx="1574800" cy="437515"/>
            <a:chOff x="6363974" y="5959954"/>
            <a:chExt cx="1574800" cy="437515"/>
          </a:xfrm>
        </p:grpSpPr>
        <p:sp>
          <p:nvSpPr>
            <p:cNvPr id="68" name="矩形 67"/>
            <p:cNvSpPr/>
            <p:nvPr/>
          </p:nvSpPr>
          <p:spPr>
            <a:xfrm>
              <a:off x="6363974" y="6082509"/>
              <a:ext cx="1574800" cy="31496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常温</a:t>
              </a:r>
              <a:r>
                <a:rPr kumimoji="0" lang="en-US" altLang="zh-CN" sz="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2&amp;3&amp;4</a:t>
              </a:r>
              <a:endParaRPr kumimoji="0" lang="zh-CN" altLang="en-US" sz="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03" name="箭头: 右 102"/>
            <p:cNvSpPr/>
            <p:nvPr/>
          </p:nvSpPr>
          <p:spPr>
            <a:xfrm rot="5400000">
              <a:off x="7235194" y="6103464"/>
              <a:ext cx="403860" cy="116840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485209" y="4420392"/>
            <a:ext cx="1263015" cy="429895"/>
            <a:chOff x="5392499" y="5884067"/>
            <a:chExt cx="1263015" cy="429895"/>
          </a:xfrm>
        </p:grpSpPr>
        <p:sp>
          <p:nvSpPr>
            <p:cNvPr id="71" name="矩形 70"/>
            <p:cNvSpPr/>
            <p:nvPr/>
          </p:nvSpPr>
          <p:spPr>
            <a:xfrm>
              <a:off x="5392499" y="5884067"/>
              <a:ext cx="983615" cy="27432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DEGAS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04" name="箭头: 右 103"/>
            <p:cNvSpPr/>
            <p:nvPr/>
          </p:nvSpPr>
          <p:spPr>
            <a:xfrm rot="10800000">
              <a:off x="6088459" y="6192042"/>
              <a:ext cx="567055" cy="121920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05" name="箭头: 右 104"/>
            <p:cNvSpPr/>
            <p:nvPr/>
          </p:nvSpPr>
          <p:spPr>
            <a:xfrm rot="16200000">
              <a:off x="6009480" y="5994421"/>
              <a:ext cx="221167" cy="144610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06" name="箭头: 右 105"/>
            <p:cNvSpPr/>
            <p:nvPr/>
          </p:nvSpPr>
          <p:spPr>
            <a:xfrm rot="10800000">
              <a:off x="5564242" y="5935149"/>
              <a:ext cx="361864" cy="120360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5841377" y="4770253"/>
            <a:ext cx="1122680" cy="706120"/>
            <a:chOff x="5730887" y="6051683"/>
            <a:chExt cx="1122680" cy="706120"/>
          </a:xfrm>
        </p:grpSpPr>
        <p:sp>
          <p:nvSpPr>
            <p:cNvPr id="70" name="矩形 69"/>
            <p:cNvSpPr/>
            <p:nvPr/>
          </p:nvSpPr>
          <p:spPr>
            <a:xfrm>
              <a:off x="5730887" y="6315208"/>
              <a:ext cx="1122680" cy="44259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分容</a:t>
              </a:r>
            </a:p>
          </p:txBody>
        </p:sp>
        <p:sp>
          <p:nvSpPr>
            <p:cNvPr id="107" name="箭头: 右 106"/>
            <p:cNvSpPr/>
            <p:nvPr/>
          </p:nvSpPr>
          <p:spPr>
            <a:xfrm rot="5400000">
              <a:off x="5771468" y="6153070"/>
              <a:ext cx="362938" cy="160164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sp>
        <p:nvSpPr>
          <p:cNvPr id="109" name="矩形 108"/>
          <p:cNvSpPr/>
          <p:nvPr/>
        </p:nvSpPr>
        <p:spPr>
          <a:xfrm>
            <a:off x="4714240" y="3355340"/>
            <a:ext cx="1613535" cy="1052830"/>
          </a:xfrm>
          <a:prstGeom prst="rect">
            <a:avLst/>
          </a:prstGeom>
          <a:solidFill>
            <a:schemeClr val="accent6">
              <a:lumMod val="60000"/>
              <a:lumOff val="40000"/>
              <a:alpha val="7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匀浆</a:t>
            </a:r>
          </a:p>
        </p:txBody>
      </p:sp>
      <p:grpSp>
        <p:nvGrpSpPr>
          <p:cNvPr id="147" name="组合 146"/>
          <p:cNvGrpSpPr/>
          <p:nvPr/>
        </p:nvGrpSpPr>
        <p:grpSpPr>
          <a:xfrm>
            <a:off x="549013" y="4420295"/>
            <a:ext cx="4915535" cy="1052830"/>
            <a:chOff x="724273" y="5476300"/>
            <a:chExt cx="4915535" cy="1052830"/>
          </a:xfrm>
        </p:grpSpPr>
        <p:sp>
          <p:nvSpPr>
            <p:cNvPr id="116" name="箭头: 右 115"/>
            <p:cNvSpPr/>
            <p:nvPr/>
          </p:nvSpPr>
          <p:spPr>
            <a:xfrm rot="10800000">
              <a:off x="2301613" y="6296085"/>
              <a:ext cx="3338195" cy="233045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724273" y="5476300"/>
              <a:ext cx="1328420" cy="58801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切折烫</a:t>
              </a:r>
            </a:p>
          </p:txBody>
        </p:sp>
      </p:grpSp>
      <p:sp>
        <p:nvSpPr>
          <p:cNvPr id="119" name="箭头: 右 118"/>
          <p:cNvSpPr/>
          <p:nvPr/>
        </p:nvSpPr>
        <p:spPr>
          <a:xfrm rot="16200000">
            <a:off x="-25400" y="2252980"/>
            <a:ext cx="1809750" cy="194310"/>
          </a:xfrm>
          <a:prstGeom prst="rightArrow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5653405" y="3355340"/>
            <a:ext cx="3736975" cy="1052830"/>
            <a:chOff x="5599031" y="5200657"/>
            <a:chExt cx="3548181" cy="1053230"/>
          </a:xfrm>
        </p:grpSpPr>
        <p:sp>
          <p:nvSpPr>
            <p:cNvPr id="110" name="矩形 109"/>
            <p:cNvSpPr/>
            <p:nvPr/>
          </p:nvSpPr>
          <p:spPr>
            <a:xfrm>
              <a:off x="6239934" y="5200657"/>
              <a:ext cx="2907278" cy="105323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涂布</a:t>
              </a:r>
            </a:p>
          </p:txBody>
        </p:sp>
        <p:sp>
          <p:nvSpPr>
            <p:cNvPr id="120" name="箭头: 右 119"/>
            <p:cNvSpPr/>
            <p:nvPr/>
          </p:nvSpPr>
          <p:spPr>
            <a:xfrm>
              <a:off x="5602649" y="5901778"/>
              <a:ext cx="3059777" cy="205500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21" name="箭头: 右 120"/>
            <p:cNvSpPr/>
            <p:nvPr/>
          </p:nvSpPr>
          <p:spPr>
            <a:xfrm>
              <a:off x="5599031" y="5272695"/>
              <a:ext cx="3059777" cy="216005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9401175" y="3355340"/>
            <a:ext cx="1160780" cy="1053465"/>
            <a:chOff x="8746833" y="5200656"/>
            <a:chExt cx="1160551" cy="1003935"/>
          </a:xfrm>
        </p:grpSpPr>
        <p:sp>
          <p:nvSpPr>
            <p:cNvPr id="111" name="矩形 110"/>
            <p:cNvSpPr/>
            <p:nvPr/>
          </p:nvSpPr>
          <p:spPr>
            <a:xfrm>
              <a:off x="8747468" y="5200656"/>
              <a:ext cx="1087755" cy="100393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辊压</a:t>
              </a:r>
            </a:p>
          </p:txBody>
        </p:sp>
        <p:sp>
          <p:nvSpPr>
            <p:cNvPr id="122" name="箭头: 右 121"/>
            <p:cNvSpPr/>
            <p:nvPr/>
          </p:nvSpPr>
          <p:spPr>
            <a:xfrm>
              <a:off x="8746833" y="5267874"/>
              <a:ext cx="1143409" cy="241930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23" name="箭头: 右 122"/>
            <p:cNvSpPr/>
            <p:nvPr/>
          </p:nvSpPr>
          <p:spPr>
            <a:xfrm>
              <a:off x="8763975" y="5821982"/>
              <a:ext cx="1143409" cy="241930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847195" y="1742948"/>
            <a:ext cx="461840" cy="1762610"/>
            <a:chOff x="10533505" y="4014978"/>
            <a:chExt cx="461840" cy="1762610"/>
          </a:xfrm>
        </p:grpSpPr>
        <p:sp>
          <p:nvSpPr>
            <p:cNvPr id="60" name="矩形 59"/>
            <p:cNvSpPr/>
            <p:nvPr/>
          </p:nvSpPr>
          <p:spPr>
            <a:xfrm>
              <a:off x="10533505" y="4014978"/>
              <a:ext cx="461840" cy="98122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极片烘烤</a:t>
              </a:r>
            </a:p>
          </p:txBody>
        </p:sp>
        <p:sp>
          <p:nvSpPr>
            <p:cNvPr id="124" name="箭头: 右 123"/>
            <p:cNvSpPr/>
            <p:nvPr/>
          </p:nvSpPr>
          <p:spPr>
            <a:xfrm rot="16200000">
              <a:off x="10147483" y="5149328"/>
              <a:ext cx="1019428" cy="237092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10847361" y="3255589"/>
            <a:ext cx="576506" cy="2218690"/>
            <a:chOff x="10427626" y="4770699"/>
            <a:chExt cx="576506" cy="2218690"/>
          </a:xfrm>
        </p:grpSpPr>
        <p:sp>
          <p:nvSpPr>
            <p:cNvPr id="61" name="矩形 60"/>
            <p:cNvSpPr/>
            <p:nvPr/>
          </p:nvSpPr>
          <p:spPr>
            <a:xfrm>
              <a:off x="10427626" y="5921319"/>
              <a:ext cx="500380" cy="106807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叠片</a:t>
              </a:r>
              <a:endPara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25" name="箭头: 右 124"/>
            <p:cNvSpPr/>
            <p:nvPr/>
          </p:nvSpPr>
          <p:spPr>
            <a:xfrm rot="5400000">
              <a:off x="10158463" y="5397377"/>
              <a:ext cx="1472347" cy="218991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10498455" y="3355340"/>
            <a:ext cx="756920" cy="1052830"/>
            <a:chOff x="9895312" y="5172682"/>
            <a:chExt cx="1114983" cy="1053230"/>
          </a:xfrm>
        </p:grpSpPr>
        <p:sp>
          <p:nvSpPr>
            <p:cNvPr id="112" name="矩形 111"/>
            <p:cNvSpPr/>
            <p:nvPr/>
          </p:nvSpPr>
          <p:spPr>
            <a:xfrm>
              <a:off x="9895312" y="5172682"/>
              <a:ext cx="1114983" cy="105323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7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分切模切</a:t>
              </a:r>
            </a:p>
          </p:txBody>
        </p:sp>
        <p:sp>
          <p:nvSpPr>
            <p:cNvPr id="129" name="箭头: 右 128"/>
            <p:cNvSpPr/>
            <p:nvPr/>
          </p:nvSpPr>
          <p:spPr>
            <a:xfrm>
              <a:off x="10216743" y="5246729"/>
              <a:ext cx="549137" cy="250072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30" name="箭头: 右 129"/>
            <p:cNvSpPr/>
            <p:nvPr/>
          </p:nvSpPr>
          <p:spPr>
            <a:xfrm>
              <a:off x="10216813" y="5834288"/>
              <a:ext cx="549137" cy="251568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549275" y="3331210"/>
            <a:ext cx="1328420" cy="1075690"/>
          </a:xfrm>
          <a:prstGeom prst="rect">
            <a:avLst/>
          </a:prstGeom>
          <a:solidFill>
            <a:srgbClr val="FFC000">
              <a:alpha val="75000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打包</a:t>
            </a: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+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缓存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3200" y="88828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工艺设备布局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2555" y="141605"/>
            <a:ext cx="1125855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产能规划＆布局＆人流物流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ldLvl="0" animBg="1"/>
      <p:bldP spid="85" grpId="0" bldLvl="0" animBg="1"/>
      <p:bldP spid="109" grpId="0" bldLvl="0" animBg="1"/>
      <p:bldP spid="119" grpId="0" bldLvl="0" animBg="1"/>
      <p:bldP spid="1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35" y="1064260"/>
            <a:ext cx="9369425" cy="5259070"/>
          </a:xfrm>
          <a:prstGeom prst="rect">
            <a:avLst/>
          </a:prstGeom>
        </p:spPr>
      </p:pic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上箭头 8"/>
          <p:cNvSpPr/>
          <p:nvPr/>
        </p:nvSpPr>
        <p:spPr>
          <a:xfrm>
            <a:off x="5730875" y="6006942"/>
            <a:ext cx="155575" cy="397826"/>
          </a:xfrm>
          <a:prstGeom prst="upArrow">
            <a:avLst>
              <a:gd name="adj1" fmla="val 39591"/>
              <a:gd name="adj2" fmla="val 50000"/>
            </a:avLst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0" name="上箭头 9"/>
          <p:cNvSpPr/>
          <p:nvPr/>
        </p:nvSpPr>
        <p:spPr>
          <a:xfrm rot="5400000">
            <a:off x="1338580" y="4869815"/>
            <a:ext cx="154940" cy="655955"/>
          </a:xfrm>
          <a:prstGeom prst="upArrow">
            <a:avLst>
              <a:gd name="adj1" fmla="val 39591"/>
              <a:gd name="adj2" fmla="val 50000"/>
            </a:avLst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1" name="上箭头 10"/>
          <p:cNvSpPr/>
          <p:nvPr/>
        </p:nvSpPr>
        <p:spPr>
          <a:xfrm rot="16200000">
            <a:off x="10223500" y="1806417"/>
            <a:ext cx="155575" cy="397826"/>
          </a:xfrm>
          <a:prstGeom prst="upArrow">
            <a:avLst>
              <a:gd name="adj1" fmla="val 39591"/>
              <a:gd name="adj2" fmla="val 50000"/>
            </a:avLst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33670" y="5490210"/>
            <a:ext cx="1325880" cy="436880"/>
          </a:xfrm>
          <a:prstGeom prst="rect">
            <a:avLst/>
          </a:prstGeom>
          <a:solidFill>
            <a:srgbClr val="F727EB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门厅</a:t>
            </a:r>
          </a:p>
        </p:txBody>
      </p:sp>
      <p:sp>
        <p:nvSpPr>
          <p:cNvPr id="13" name="上箭头 12"/>
          <p:cNvSpPr/>
          <p:nvPr/>
        </p:nvSpPr>
        <p:spPr>
          <a:xfrm rot="5400000">
            <a:off x="7625080" y="4413885"/>
            <a:ext cx="140970" cy="2240915"/>
          </a:xfrm>
          <a:prstGeom prst="upArrow">
            <a:avLst>
              <a:gd name="adj1" fmla="val 39591"/>
              <a:gd name="adj2" fmla="val 50000"/>
            </a:avLst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2215" y="5464175"/>
            <a:ext cx="853440" cy="436880"/>
          </a:xfrm>
          <a:prstGeom prst="rect">
            <a:avLst/>
          </a:prstGeom>
          <a:solidFill>
            <a:srgbClr val="F727EB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制造办公</a:t>
            </a:r>
          </a:p>
        </p:txBody>
      </p:sp>
      <p:sp>
        <p:nvSpPr>
          <p:cNvPr id="15" name="椭圆 14"/>
          <p:cNvSpPr/>
          <p:nvPr/>
        </p:nvSpPr>
        <p:spPr>
          <a:xfrm>
            <a:off x="6437630" y="5717540"/>
            <a:ext cx="121920" cy="121920"/>
          </a:xfrm>
          <a:prstGeom prst="ellipse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44345" y="5001895"/>
            <a:ext cx="853440" cy="436880"/>
          </a:xfrm>
          <a:prstGeom prst="rect">
            <a:avLst/>
          </a:prstGeom>
          <a:solidFill>
            <a:schemeClr val="accent4">
              <a:alpha val="7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电芯一次更衣室</a:t>
            </a:r>
          </a:p>
        </p:txBody>
      </p:sp>
      <p:sp>
        <p:nvSpPr>
          <p:cNvPr id="17" name="矩形 16"/>
          <p:cNvSpPr/>
          <p:nvPr/>
        </p:nvSpPr>
        <p:spPr>
          <a:xfrm>
            <a:off x="9248775" y="2082800"/>
            <a:ext cx="853440" cy="314960"/>
          </a:xfrm>
          <a:prstGeom prst="rect">
            <a:avLst/>
          </a:prstGeom>
          <a:solidFill>
            <a:schemeClr val="accent4">
              <a:alpha val="7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电极一次更衣室</a:t>
            </a:r>
          </a:p>
        </p:txBody>
      </p:sp>
      <p:sp>
        <p:nvSpPr>
          <p:cNvPr id="18" name="矩形 17"/>
          <p:cNvSpPr/>
          <p:nvPr/>
        </p:nvSpPr>
        <p:spPr>
          <a:xfrm>
            <a:off x="5354320" y="3785870"/>
            <a:ext cx="97790" cy="146050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0" name="矩形 19"/>
          <p:cNvSpPr/>
          <p:nvPr/>
        </p:nvSpPr>
        <p:spPr>
          <a:xfrm rot="5400000">
            <a:off x="5118100" y="3740785"/>
            <a:ext cx="83820" cy="149225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5095875" y="4111625"/>
            <a:ext cx="83820" cy="149225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2" name="矩形 21"/>
          <p:cNvSpPr/>
          <p:nvPr/>
        </p:nvSpPr>
        <p:spPr>
          <a:xfrm rot="5400000">
            <a:off x="9704705" y="3752850"/>
            <a:ext cx="83820" cy="149225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9704705" y="4144645"/>
            <a:ext cx="83820" cy="149225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4" name="矩形 23"/>
          <p:cNvSpPr/>
          <p:nvPr/>
        </p:nvSpPr>
        <p:spPr>
          <a:xfrm rot="10800000">
            <a:off x="9857105" y="5120640"/>
            <a:ext cx="83820" cy="200025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354320" y="4396740"/>
            <a:ext cx="97790" cy="146050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6" name="上箭头 25"/>
          <p:cNvSpPr/>
          <p:nvPr/>
        </p:nvSpPr>
        <p:spPr>
          <a:xfrm rot="10800000">
            <a:off x="9940925" y="2397760"/>
            <a:ext cx="155575" cy="2909570"/>
          </a:xfrm>
          <a:prstGeom prst="upArrow">
            <a:avLst>
              <a:gd name="adj1" fmla="val 39591"/>
              <a:gd name="adj2" fmla="val 50000"/>
            </a:avLst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7" name="上箭头 26"/>
          <p:cNvSpPr/>
          <p:nvPr/>
        </p:nvSpPr>
        <p:spPr>
          <a:xfrm rot="16200000">
            <a:off x="7449820" y="1402080"/>
            <a:ext cx="155575" cy="4587240"/>
          </a:xfrm>
          <a:prstGeom prst="upArrow">
            <a:avLst>
              <a:gd name="adj1" fmla="val 39591"/>
              <a:gd name="adj2" fmla="val 50000"/>
            </a:avLst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8" name="上箭头 27"/>
          <p:cNvSpPr/>
          <p:nvPr/>
        </p:nvSpPr>
        <p:spPr>
          <a:xfrm rot="5400000">
            <a:off x="5397500" y="2573020"/>
            <a:ext cx="154940" cy="5627370"/>
          </a:xfrm>
          <a:prstGeom prst="upArrow">
            <a:avLst>
              <a:gd name="adj1" fmla="val 39591"/>
              <a:gd name="adj2" fmla="val 50000"/>
            </a:avLst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9" name="上箭头 28"/>
          <p:cNvSpPr/>
          <p:nvPr/>
        </p:nvSpPr>
        <p:spPr>
          <a:xfrm rot="5400000">
            <a:off x="9818370" y="5343525"/>
            <a:ext cx="99695" cy="333375"/>
          </a:xfrm>
          <a:prstGeom prst="upArrow">
            <a:avLst>
              <a:gd name="adj1" fmla="val 39591"/>
              <a:gd name="adj2" fmla="val 50000"/>
            </a:avLst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12715" y="6404525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行政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管理人员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500360" y="1851575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装配人员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9055" y="5013875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化成分容人员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184775" y="6404525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400" b="1" dirty="0">
                <a:latin typeface="Arial" panose="020B0604020202020204" pitchFamily="34" charset="0"/>
                <a:ea typeface="微软雅黑" panose="020B0503020204020204" charset="-122"/>
              </a:rPr>
              <a:t>参观人员</a:t>
            </a:r>
          </a:p>
        </p:txBody>
      </p:sp>
      <p:sp>
        <p:nvSpPr>
          <p:cNvPr id="35" name="上箭头 34"/>
          <p:cNvSpPr/>
          <p:nvPr/>
        </p:nvSpPr>
        <p:spPr>
          <a:xfrm>
            <a:off x="5784850" y="5953125"/>
            <a:ext cx="101600" cy="497840"/>
          </a:xfrm>
          <a:prstGeom prst="upArrow">
            <a:avLst/>
          </a:prstGeom>
          <a:solidFill>
            <a:srgbClr val="00B05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881120" y="5516880"/>
            <a:ext cx="1097280" cy="383540"/>
          </a:xfrm>
          <a:prstGeom prst="rect">
            <a:avLst/>
          </a:prstGeom>
          <a:solidFill>
            <a:srgbClr val="F727EB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展厅</a:t>
            </a:r>
          </a:p>
        </p:txBody>
      </p:sp>
      <p:sp>
        <p:nvSpPr>
          <p:cNvPr id="38" name="左箭头 37"/>
          <p:cNvSpPr/>
          <p:nvPr/>
        </p:nvSpPr>
        <p:spPr>
          <a:xfrm>
            <a:off x="4963795" y="5636260"/>
            <a:ext cx="254000" cy="81280"/>
          </a:xfrm>
          <a:prstGeom prst="leftArrow">
            <a:avLst/>
          </a:prstGeom>
          <a:solidFill>
            <a:srgbClr val="00B05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39" name="上箭头 38"/>
          <p:cNvSpPr/>
          <p:nvPr/>
        </p:nvSpPr>
        <p:spPr>
          <a:xfrm>
            <a:off x="5234940" y="3651885"/>
            <a:ext cx="129540" cy="1668780"/>
          </a:xfrm>
          <a:prstGeom prst="upArrow">
            <a:avLst/>
          </a:prstGeom>
          <a:solidFill>
            <a:srgbClr val="00B05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5354320" y="3618230"/>
            <a:ext cx="4450080" cy="114300"/>
          </a:xfrm>
          <a:prstGeom prst="rightArrow">
            <a:avLst/>
          </a:prstGeom>
          <a:solidFill>
            <a:srgbClr val="00B05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9940925" y="3703320"/>
            <a:ext cx="129540" cy="1653540"/>
          </a:xfrm>
          <a:prstGeom prst="downArrow">
            <a:avLst/>
          </a:prstGeom>
          <a:solidFill>
            <a:srgbClr val="00B05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3" name="左箭头 42"/>
          <p:cNvSpPr/>
          <p:nvPr/>
        </p:nvSpPr>
        <p:spPr>
          <a:xfrm>
            <a:off x="5613400" y="5334635"/>
            <a:ext cx="4191000" cy="129540"/>
          </a:xfrm>
          <a:prstGeom prst="leftArrow">
            <a:avLst/>
          </a:prstGeom>
          <a:solidFill>
            <a:srgbClr val="00B05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555" y="141605"/>
            <a:ext cx="1125855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产能规划＆布局＆人流物流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055" y="77207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人流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9" grpId="2" bldLvl="0" animBg="1"/>
      <p:bldP spid="10" grpId="0" bldLvl="0" animBg="1"/>
      <p:bldP spid="10" grpId="1" animBg="1"/>
      <p:bldP spid="10" grpId="2" bldLvl="0" animBg="1"/>
      <p:bldP spid="11" grpId="0" bldLvl="0" animBg="1"/>
      <p:bldP spid="11" grpId="1" animBg="1"/>
      <p:bldP spid="11" grpId="2" bldLvl="0" animBg="1"/>
      <p:bldP spid="12" grpId="0" bldLvl="0" animBg="1"/>
      <p:bldP spid="12" grpId="1" animBg="1"/>
      <p:bldP spid="12" grpId="2" bldLvl="0" animBg="1"/>
      <p:bldP spid="12" grpId="3" bldLvl="0" animBg="1"/>
      <p:bldP spid="13" grpId="0" bldLvl="0" animBg="1"/>
      <p:bldP spid="13" grpId="1" animBg="1"/>
      <p:bldP spid="13" grpId="2" bldLvl="0" animBg="1"/>
      <p:bldP spid="14" grpId="0" bldLvl="0" animBg="1"/>
      <p:bldP spid="14" grpId="1" animBg="1"/>
      <p:bldP spid="14" grpId="2" bldLvl="0" animBg="1"/>
      <p:bldP spid="15" grpId="0" bldLvl="0" animBg="1"/>
      <p:bldP spid="15" grpId="1" animBg="1"/>
      <p:bldP spid="15" grpId="2" bldLvl="0" animBg="1"/>
      <p:bldP spid="16" grpId="0" bldLvl="0" animBg="1"/>
      <p:bldP spid="16" grpId="1" animBg="1"/>
      <p:bldP spid="16" grpId="2" bldLvl="0" animBg="1"/>
      <p:bldP spid="17" grpId="0" bldLvl="0" animBg="1"/>
      <p:bldP spid="17" grpId="1" animBg="1"/>
      <p:bldP spid="17" grpId="2" bldLvl="0" animBg="1"/>
      <p:bldP spid="18" grpId="0" bldLvl="0" animBg="1"/>
      <p:bldP spid="18" grpId="1" animBg="1"/>
      <p:bldP spid="18" grpId="2" bldLvl="0" animBg="1"/>
      <p:bldP spid="20" grpId="0" bldLvl="0" animBg="1"/>
      <p:bldP spid="20" grpId="1" animBg="1"/>
      <p:bldP spid="20" grpId="2" bldLvl="0" animBg="1"/>
      <p:bldP spid="21" grpId="0" bldLvl="0" animBg="1"/>
      <p:bldP spid="21" grpId="1" animBg="1"/>
      <p:bldP spid="21" grpId="2" bldLvl="0" animBg="1"/>
      <p:bldP spid="22" grpId="0" bldLvl="0" animBg="1"/>
      <p:bldP spid="22" grpId="1" animBg="1"/>
      <p:bldP spid="22" grpId="2" bldLvl="0" animBg="1"/>
      <p:bldP spid="23" grpId="0" bldLvl="0" animBg="1"/>
      <p:bldP spid="23" grpId="1" animBg="1"/>
      <p:bldP spid="23" grpId="2" bldLvl="0" animBg="1"/>
      <p:bldP spid="24" grpId="0" bldLvl="0" animBg="1"/>
      <p:bldP spid="24" grpId="1" animBg="1"/>
      <p:bldP spid="24" grpId="2" bldLvl="0" animBg="1"/>
      <p:bldP spid="25" grpId="0" bldLvl="0" animBg="1"/>
      <p:bldP spid="25" grpId="1" animBg="1"/>
      <p:bldP spid="25" grpId="2" bldLvl="0" animBg="1"/>
      <p:bldP spid="26" grpId="0" bldLvl="0" animBg="1"/>
      <p:bldP spid="26" grpId="1" animBg="1"/>
      <p:bldP spid="26" grpId="2" bldLvl="0" animBg="1"/>
      <p:bldP spid="27" grpId="0" bldLvl="0" animBg="1"/>
      <p:bldP spid="27" grpId="1" animBg="1"/>
      <p:bldP spid="27" grpId="2" bldLvl="0" animBg="1"/>
      <p:bldP spid="28" grpId="0" bldLvl="0" animBg="1"/>
      <p:bldP spid="28" grpId="1" animBg="1"/>
      <p:bldP spid="28" grpId="2" bldLvl="0" animBg="1"/>
      <p:bldP spid="29" grpId="0" bldLvl="0" animBg="1"/>
      <p:bldP spid="29" grpId="1" animBg="1"/>
      <p:bldP spid="29" grpId="2" bldLvl="0" animBg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5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50" y="1777037"/>
            <a:ext cx="10502315" cy="307936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54360" y="1802200"/>
            <a:ext cx="597159" cy="1250302"/>
          </a:xfrm>
          <a:prstGeom prst="rect">
            <a:avLst/>
          </a:prstGeom>
          <a:solidFill>
            <a:srgbClr val="92D050">
              <a:alpha val="69000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原材料库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1511560" y="3022088"/>
            <a:ext cx="3583151" cy="192835"/>
          </a:xfrm>
          <a:prstGeom prst="right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7" name="箭头: 右 16"/>
          <p:cNvSpPr/>
          <p:nvPr/>
        </p:nvSpPr>
        <p:spPr>
          <a:xfrm rot="5400000">
            <a:off x="1160665" y="2833613"/>
            <a:ext cx="498302" cy="203487"/>
          </a:xfrm>
          <a:prstGeom prst="right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8" name="箭头: 右 17"/>
          <p:cNvSpPr/>
          <p:nvPr/>
        </p:nvSpPr>
        <p:spPr>
          <a:xfrm rot="5400000">
            <a:off x="4850252" y="3377341"/>
            <a:ext cx="823035" cy="203488"/>
          </a:xfrm>
          <a:prstGeom prst="right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9" name="箭头: 右 18"/>
          <p:cNvSpPr/>
          <p:nvPr/>
        </p:nvSpPr>
        <p:spPr>
          <a:xfrm rot="10800000">
            <a:off x="4865211" y="3377448"/>
            <a:ext cx="294813" cy="192834"/>
          </a:xfrm>
          <a:prstGeom prst="right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0" name="箭头: 右 19"/>
          <p:cNvSpPr/>
          <p:nvPr/>
        </p:nvSpPr>
        <p:spPr>
          <a:xfrm rot="10800000">
            <a:off x="4865210" y="3687112"/>
            <a:ext cx="299179" cy="192833"/>
          </a:xfrm>
          <a:prstGeom prst="right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553453" y="3067732"/>
            <a:ext cx="757460" cy="932235"/>
            <a:chOff x="2970398" y="4298714"/>
            <a:chExt cx="757460" cy="932235"/>
          </a:xfrm>
        </p:grpSpPr>
        <p:sp>
          <p:nvSpPr>
            <p:cNvPr id="29" name="等腰三角形 28"/>
            <p:cNvSpPr/>
            <p:nvPr/>
          </p:nvSpPr>
          <p:spPr>
            <a:xfrm>
              <a:off x="2970398" y="4511404"/>
              <a:ext cx="242596" cy="229296"/>
            </a:xfrm>
            <a:prstGeom prst="triangle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2970419" y="4846669"/>
              <a:ext cx="242596" cy="229296"/>
            </a:xfrm>
            <a:prstGeom prst="triangle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130699" y="4298714"/>
              <a:ext cx="597159" cy="932235"/>
            </a:xfrm>
            <a:prstGeom prst="rect">
              <a:avLst/>
            </a:prstGeom>
            <a:solidFill>
              <a:srgbClr val="92D050">
                <a:alpha val="62000"/>
              </a:srgb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匀浆投料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454839" y="3041062"/>
            <a:ext cx="3203969" cy="935301"/>
            <a:chOff x="5454839" y="2244489"/>
            <a:chExt cx="3203969" cy="935301"/>
          </a:xfrm>
        </p:grpSpPr>
        <p:sp>
          <p:nvSpPr>
            <p:cNvPr id="21" name="箭头: 右 20"/>
            <p:cNvSpPr/>
            <p:nvPr/>
          </p:nvSpPr>
          <p:spPr>
            <a:xfrm>
              <a:off x="5526834" y="2986956"/>
              <a:ext cx="3066660" cy="192834"/>
            </a:xfrm>
            <a:prstGeom prst="rightArrow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22" name="箭头: 右 21"/>
            <p:cNvSpPr/>
            <p:nvPr/>
          </p:nvSpPr>
          <p:spPr>
            <a:xfrm>
              <a:off x="5454839" y="2352346"/>
              <a:ext cx="3138655" cy="192834"/>
            </a:xfrm>
            <a:prstGeom prst="rightArrow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8416212" y="2483556"/>
              <a:ext cx="242596" cy="229296"/>
            </a:xfrm>
            <a:prstGeom prst="triangle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8416212" y="2819284"/>
              <a:ext cx="242596" cy="229296"/>
            </a:xfrm>
            <a:prstGeom prst="triangle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838574" y="2244489"/>
              <a:ext cx="597159" cy="932235"/>
            </a:xfrm>
            <a:prstGeom prst="rect">
              <a:avLst/>
            </a:prstGeom>
            <a:solidFill>
              <a:srgbClr val="92D050">
                <a:alpha val="62000"/>
              </a:srgb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箔材上料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49275" y="88828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原材料物流展示如下：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2555" y="141605"/>
            <a:ext cx="1125855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产能规划＆布局＆人流物流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272371" y="3265307"/>
            <a:ext cx="753422" cy="1071969"/>
            <a:chOff x="1272371" y="3265307"/>
            <a:chExt cx="753422" cy="1071969"/>
          </a:xfrm>
        </p:grpSpPr>
        <p:sp>
          <p:nvSpPr>
            <p:cNvPr id="7" name="箭头: 右 6"/>
            <p:cNvSpPr/>
            <p:nvPr/>
          </p:nvSpPr>
          <p:spPr>
            <a:xfrm rot="5400000">
              <a:off x="1055820" y="3517559"/>
              <a:ext cx="707991" cy="203487"/>
            </a:xfrm>
            <a:prstGeom prst="rightArrow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272371" y="3967244"/>
              <a:ext cx="242596" cy="229296"/>
            </a:xfrm>
            <a:prstGeom prst="triangle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66513" y="3473866"/>
              <a:ext cx="559280" cy="863410"/>
            </a:xfrm>
            <a:prstGeom prst="rect">
              <a:avLst/>
            </a:prstGeom>
            <a:solidFill>
              <a:srgbClr val="92D050">
                <a:alpha val="62000"/>
              </a:srgb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包材等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454652" y="2713572"/>
            <a:ext cx="2140077" cy="469102"/>
            <a:chOff x="5454652" y="2713572"/>
            <a:chExt cx="2140077" cy="469102"/>
          </a:xfrm>
        </p:grpSpPr>
        <p:sp>
          <p:nvSpPr>
            <p:cNvPr id="38" name="箭头: 右 37"/>
            <p:cNvSpPr/>
            <p:nvPr/>
          </p:nvSpPr>
          <p:spPr>
            <a:xfrm>
              <a:off x="5454652" y="2981247"/>
              <a:ext cx="1217247" cy="201427"/>
            </a:xfrm>
            <a:prstGeom prst="rightArrow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35486" y="2713572"/>
              <a:ext cx="1259243" cy="381745"/>
            </a:xfrm>
            <a:prstGeom prst="rect">
              <a:avLst/>
            </a:prstGeom>
            <a:solidFill>
              <a:srgbClr val="92D050">
                <a:alpha val="62000"/>
              </a:srgb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电芯二级库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2" name="箭头: 右 11"/>
            <p:cNvSpPr/>
            <p:nvPr/>
          </p:nvSpPr>
          <p:spPr>
            <a:xfrm rot="16200000">
              <a:off x="6452200" y="2764220"/>
              <a:ext cx="322441" cy="254123"/>
            </a:xfrm>
            <a:prstGeom prst="rightArrow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101536" y="2770025"/>
            <a:ext cx="3903896" cy="1944889"/>
            <a:chOff x="7101536" y="2770025"/>
            <a:chExt cx="3903896" cy="1944889"/>
          </a:xfrm>
        </p:grpSpPr>
        <p:sp>
          <p:nvSpPr>
            <p:cNvPr id="27" name="箭头: 右 26"/>
            <p:cNvSpPr/>
            <p:nvPr/>
          </p:nvSpPr>
          <p:spPr>
            <a:xfrm rot="5400000">
              <a:off x="10446540" y="3493555"/>
              <a:ext cx="914295" cy="203488"/>
            </a:xfrm>
            <a:prstGeom prst="rightArrow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148911" y="3917627"/>
              <a:ext cx="835333" cy="797287"/>
              <a:chOff x="10148911" y="3121054"/>
              <a:chExt cx="835333" cy="797287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10148911" y="3182969"/>
                <a:ext cx="242596" cy="229296"/>
              </a:xfrm>
              <a:prstGeom prst="triangle">
                <a:avLst/>
              </a:prstGeom>
              <a:solidFill>
                <a:srgbClr val="00B0F0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" panose="02040503050406030204"/>
                  <a:ea typeface="Cambria" panose="02040503050406030204"/>
                  <a:cs typeface="Cambria" panose="02040503050406030204"/>
                  <a:sym typeface="Cambria" panose="02040503050406030204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387085" y="3121054"/>
                <a:ext cx="597159" cy="797287"/>
              </a:xfrm>
              <a:prstGeom prst="rect">
                <a:avLst/>
              </a:prstGeom>
              <a:solidFill>
                <a:srgbClr val="92D050">
                  <a:alpha val="62000"/>
                </a:srgb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Cambria" panose="02040503050406030204"/>
                    <a:sym typeface="Cambria" panose="02040503050406030204"/>
                  </a:rPr>
                  <a:t>电芯物料</a:t>
                </a:r>
              </a:p>
            </p:txBody>
          </p:sp>
        </p:grpSp>
        <p:sp>
          <p:nvSpPr>
            <p:cNvPr id="11" name="箭头: 右 10"/>
            <p:cNvSpPr/>
            <p:nvPr/>
          </p:nvSpPr>
          <p:spPr>
            <a:xfrm>
              <a:off x="7154814" y="2956345"/>
              <a:ext cx="3729114" cy="201427"/>
            </a:xfrm>
            <a:prstGeom prst="rightArrow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14" name="箭头: 右 13"/>
            <p:cNvSpPr/>
            <p:nvPr/>
          </p:nvSpPr>
          <p:spPr>
            <a:xfrm rot="5400000">
              <a:off x="7067377" y="2804184"/>
              <a:ext cx="322441" cy="254123"/>
            </a:xfrm>
            <a:prstGeom prst="rightArrow">
              <a:avLst/>
            </a:prstGeom>
            <a:solidFill>
              <a:srgbClr val="00B0F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8918648" y="2753675"/>
            <a:ext cx="1259243" cy="298827"/>
          </a:xfrm>
          <a:prstGeom prst="rect">
            <a:avLst/>
          </a:prstGeom>
          <a:solidFill>
            <a:srgbClr val="92D050">
              <a:alpha val="62000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电解质供料间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833475" y="3080603"/>
            <a:ext cx="2178855" cy="1554666"/>
            <a:chOff x="8833475" y="3080603"/>
            <a:chExt cx="2178855" cy="1554666"/>
          </a:xfrm>
        </p:grpSpPr>
        <p:sp>
          <p:nvSpPr>
            <p:cNvPr id="37" name="矩形 36"/>
            <p:cNvSpPr/>
            <p:nvPr/>
          </p:nvSpPr>
          <p:spPr>
            <a:xfrm>
              <a:off x="8833475" y="4138095"/>
              <a:ext cx="313737" cy="497174"/>
            </a:xfrm>
            <a:prstGeom prst="rect">
              <a:avLst/>
            </a:prstGeom>
            <a:solidFill>
              <a:srgbClr val="92D050">
                <a:alpha val="62000"/>
              </a:srgb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Cambria" panose="02040503050406030204"/>
                  <a:sym typeface="Cambria" panose="02040503050406030204"/>
                </a:rPr>
                <a:t>电解液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>
              <a:off x="8857963" y="3852596"/>
              <a:ext cx="242596" cy="229296"/>
            </a:xfrm>
            <a:prstGeom prst="triangle">
              <a:avLst/>
            </a:prstGeom>
            <a:solidFill>
              <a:srgbClr val="FFFF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32" name="箭头: 右 31"/>
            <p:cNvSpPr/>
            <p:nvPr/>
          </p:nvSpPr>
          <p:spPr>
            <a:xfrm>
              <a:off x="9320917" y="3080603"/>
              <a:ext cx="1554231" cy="103906"/>
            </a:xfrm>
            <a:prstGeom prst="rightArrow">
              <a:avLst/>
            </a:prstGeom>
            <a:solidFill>
              <a:srgbClr val="FFFF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33" name="箭头: 右 32"/>
            <p:cNvSpPr/>
            <p:nvPr/>
          </p:nvSpPr>
          <p:spPr>
            <a:xfrm rot="5400000">
              <a:off x="10511707" y="3466622"/>
              <a:ext cx="739279" cy="261967"/>
            </a:xfrm>
            <a:prstGeom prst="rightArrow">
              <a:avLst/>
            </a:prstGeom>
            <a:solidFill>
              <a:srgbClr val="FFFF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  <p:sp>
          <p:nvSpPr>
            <p:cNvPr id="39" name="箭头: 右 38"/>
            <p:cNvSpPr/>
            <p:nvPr/>
          </p:nvSpPr>
          <p:spPr>
            <a:xfrm rot="10800000">
              <a:off x="9147212" y="3886628"/>
              <a:ext cx="1699808" cy="222021"/>
            </a:xfrm>
            <a:prstGeom prst="rightArrow">
              <a:avLst/>
            </a:prstGeom>
            <a:solidFill>
              <a:srgbClr val="FFFF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图片 46" descr="图片包含 室内, 发动机, 桌子, 大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865" y="5281295"/>
            <a:ext cx="1928495" cy="9455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035" y="1127760"/>
            <a:ext cx="1417320" cy="157861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28270" y="1579245"/>
            <a:ext cx="704850" cy="9702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匀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浆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414270" y="1579245"/>
            <a:ext cx="704850" cy="9702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布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780915" y="1579245"/>
            <a:ext cx="704850" cy="9702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辊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压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081520" y="1579245"/>
            <a:ext cx="704850" cy="9702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分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切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1433830"/>
            <a:ext cx="1042670" cy="13411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035" y="1268095"/>
            <a:ext cx="1512570" cy="13811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1312545"/>
            <a:ext cx="1526540" cy="1393825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9021445" y="1619250"/>
            <a:ext cx="704850" cy="9702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模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切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1052810" y="1579245"/>
            <a:ext cx="704850" cy="9702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叠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片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1146790" y="4818380"/>
            <a:ext cx="704850" cy="9702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装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配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690" y="3987165"/>
            <a:ext cx="1383030" cy="641350"/>
          </a:xfrm>
          <a:prstGeom prst="rect">
            <a:avLst/>
          </a:prstGeom>
        </p:spPr>
      </p:pic>
      <p:pic>
        <p:nvPicPr>
          <p:cNvPr id="22" name="图片 21" descr="图片包含 室内, 房间, 桌子, 小&#10;&#10;描述已自动生成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2295" y="2895600"/>
            <a:ext cx="1334770" cy="745490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8498840" y="4823460"/>
            <a:ext cx="704850" cy="9702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烘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烤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2420" y="4052570"/>
            <a:ext cx="1926590" cy="855980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5847715" y="4861560"/>
            <a:ext cx="704850" cy="9702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注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液</a:t>
            </a:r>
          </a:p>
        </p:txBody>
      </p:sp>
      <p:pic>
        <p:nvPicPr>
          <p:cNvPr id="26" name="图片 25" descr="图片包含 室内, 发动机, 桌子, 大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565" y="5264785"/>
            <a:ext cx="1928495" cy="9455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9235" y="4044315"/>
            <a:ext cx="1926590" cy="85598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3450590" y="4861560"/>
            <a:ext cx="786765" cy="9702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化成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分容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29" name="图片 28"/>
          <p:cNvPicPr/>
          <p:nvPr/>
        </p:nvPicPr>
        <p:blipFill>
          <a:blip r:embed="rId12"/>
          <a:stretch>
            <a:fillRect/>
          </a:stretch>
        </p:blipFill>
        <p:spPr>
          <a:xfrm>
            <a:off x="4365625" y="3883025"/>
            <a:ext cx="1395730" cy="9537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5280" y="5416550"/>
            <a:ext cx="1836420" cy="810260"/>
          </a:xfrm>
          <a:prstGeom prst="rect">
            <a:avLst/>
          </a:prstGeom>
        </p:spPr>
      </p:pic>
      <p:cxnSp>
        <p:nvCxnSpPr>
          <p:cNvPr id="32" name="直接箭头连接符 31"/>
          <p:cNvCxnSpPr>
            <a:stCxn id="5" idx="3"/>
            <a:endCxn id="19" idx="3"/>
          </p:cNvCxnSpPr>
          <p:nvPr/>
        </p:nvCxnSpPr>
        <p:spPr>
          <a:xfrm>
            <a:off x="833120" y="2064385"/>
            <a:ext cx="1092454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曲线连接符 32"/>
          <p:cNvCxnSpPr/>
          <p:nvPr/>
        </p:nvCxnSpPr>
        <p:spPr>
          <a:xfrm>
            <a:off x="11757660" y="2064385"/>
            <a:ext cx="106680" cy="3358515"/>
          </a:xfrm>
          <a:prstGeom prst="curvedConnector2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915035" y="5255260"/>
            <a:ext cx="10956925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1426210" y="4836795"/>
            <a:ext cx="414020" cy="9702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切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折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烫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9775" y="5478780"/>
            <a:ext cx="1188085" cy="8915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650" y="4212590"/>
            <a:ext cx="1127125" cy="9544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0" y="5113655"/>
            <a:ext cx="1184275" cy="133096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69770" y="3775710"/>
            <a:ext cx="1351280" cy="1124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555" y="141605"/>
            <a:ext cx="1125855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产能规划＆布局＆人流物流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graphicFrame>
        <p:nvGraphicFramePr>
          <p:cNvPr id="40" name="对象 3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900410" y="779145"/>
          <a:ext cx="96393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18" imgW="971550" imgH="800100" progId="Excel.Sheet.12">
                  <p:embed/>
                </p:oleObj>
              </mc:Choice>
              <mc:Fallback>
                <p:oleObj showAsIcon="1" r:id="rId18" imgW="971550" imgH="800100" progId="Excel.Shee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900410" y="779145"/>
                        <a:ext cx="963930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81280" y="76318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工序间物流展示如下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76790" y="1229995"/>
            <a:ext cx="873125" cy="1419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892302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产品一致性控制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9250" y="1090295"/>
          <a:ext cx="11272520" cy="56965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1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57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一级标的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二级标的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平台现状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常州线目标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控制手段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电芯厚度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辊压厚度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3μm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2μm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轧辊加工精度、轧辊压力精度、弯钢拉力精度、激光测厚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电芯长度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冲壳长度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0.2mm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0.2mm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冲坑磨具精度和寿命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电芯宽度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折边尺寸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1mm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1mm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夹具定位精度，折刀机械精度，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CCD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尺寸检测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极耳位置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极耳焊接尺寸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0.5mm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0.5mm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夹具定位精度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电芯重量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涂布面密度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±1.2/1.3%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涂布速度精度、模头压力控制精度、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GAP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值精度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叠片层数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防多片设计和检测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注液量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注液泵精度、多处电子天平称重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电芯安全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毛刺水平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不测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Vk</a:t>
                      </a: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横向：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≤10μm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Vh</a:t>
                      </a: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纵向：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≤15μm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切刀、磨具精度和寿命，离线影像测量仪检测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叠片对齐度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相邻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0.2mm</a:t>
                      </a:r>
                      <a:endParaRPr lang="en-US" altLang="zh-CN" sz="1400" dirty="0" err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整体±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0.5mm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相邻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0.2mm</a:t>
                      </a:r>
                    </a:p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整体±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预定位纠偏、对齐度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CCD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检测、拘束夹具流转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封装厚度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15μm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15μm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封头平面度、温度＆时间＆压力设定、接触式测厚仪检测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极片水分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混合样</a:t>
                      </a: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≤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300ppm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混合样</a:t>
                      </a: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≤</a:t>
                      </a: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300ppm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极片高真空烘烤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加压接触式烘烤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快速流转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离线抽检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自放电控制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值挑选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见后页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放电容量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涂布面密度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±1.2/1.3%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涂布速度精度、模头压力控制精度、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GAP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值精度、面密度在线检测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分容温度控制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±5</a:t>
                      </a: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±3</a:t>
                      </a: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夹板水冷控温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电芯外观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环境粉尘控制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十万级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十万级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设备局部万级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车间除湿机、维护结构、设备内</a:t>
                      </a:r>
                      <a:r>
                        <a:rPr lang="en-US" altLang="zh-CN" sz="12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FFU</a:t>
                      </a:r>
                      <a:r>
                        <a:rPr lang="zh-CN" altLang="en-US" sz="12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、贴膜撕膜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95580" y="76445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一致性目标及控制手段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目录"/>
          <p:cNvSpPr txBox="1"/>
          <p:nvPr/>
        </p:nvSpPr>
        <p:spPr>
          <a:xfrm>
            <a:off x="1155501" y="1086331"/>
            <a:ext cx="589905" cy="374461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4200" b="1">
                <a:solidFill>
                  <a:srgbClr val="2E6C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defTabSz="457200" hangingPunct="0"/>
            <a:r>
              <a:rPr sz="2100" kern="0" dirty="0" err="1"/>
              <a:t>目录</a:t>
            </a:r>
            <a:endParaRPr sz="2100" kern="0" dirty="0"/>
          </a:p>
        </p:txBody>
      </p:sp>
      <p:sp>
        <p:nvSpPr>
          <p:cNvPr id="55" name="Contents"/>
          <p:cNvSpPr txBox="1"/>
          <p:nvPr/>
        </p:nvSpPr>
        <p:spPr>
          <a:xfrm>
            <a:off x="1170042" y="1433465"/>
            <a:ext cx="1272784" cy="374461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4200" b="1">
                <a:solidFill>
                  <a:srgbClr val="2E6C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defTabSz="457200" hangingPunct="0"/>
            <a:r>
              <a:rPr sz="2100" kern="0"/>
              <a:t>Contents</a:t>
            </a:r>
          </a:p>
        </p:txBody>
      </p:sp>
      <p:sp>
        <p:nvSpPr>
          <p:cNvPr id="61" name="03."/>
          <p:cNvSpPr txBox="1"/>
          <p:nvPr>
            <p:custDataLst>
              <p:tags r:id="rId1"/>
            </p:custDataLst>
          </p:nvPr>
        </p:nvSpPr>
        <p:spPr>
          <a:xfrm>
            <a:off x="3678496" y="653097"/>
            <a:ext cx="676910" cy="6661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8000" b="1">
                <a:solidFill>
                  <a:srgbClr val="2E6C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defTabSz="457200" hangingPunct="0"/>
            <a:r>
              <a:rPr sz="4000" kern="0" dirty="0"/>
              <a:t>0</a:t>
            </a:r>
            <a:r>
              <a:rPr lang="en-US" sz="4000" kern="0" dirty="0"/>
              <a:t>1</a:t>
            </a:r>
          </a:p>
        </p:txBody>
      </p:sp>
      <p:pic>
        <p:nvPicPr>
          <p:cNvPr id="70" name="图像" descr="图像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2133" y="336270"/>
            <a:ext cx="1358901" cy="293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box 10"/>
          <p:cNvSpPr txBox="1"/>
          <p:nvPr/>
        </p:nvSpPr>
        <p:spPr>
          <a:xfrm>
            <a:off x="9856419" y="6372592"/>
            <a:ext cx="1774787" cy="32861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defTabSz="457200" hangingPunct="0">
              <a:lnSpc>
                <a:spcPct val="80000"/>
              </a:lnSpc>
              <a:defRPr sz="100">
                <a:solidFill>
                  <a:srgbClr val="FFFFFF"/>
                </a:solidFill>
              </a:defRPr>
            </a:pPr>
            <a:endParaRPr sz="100" kern="0" dirty="0">
              <a:solidFill>
                <a:srgbClr val="A7A7A7"/>
              </a:solidFill>
              <a:latin typeface="Cambria" panose="02040503050406030204"/>
              <a:sym typeface="Cambria" panose="02040503050406030204"/>
            </a:endParaRPr>
          </a:p>
          <a:p>
            <a:pPr indent="6350" algn="r" defTabSz="457200" hangingPunct="0">
              <a:lnSpc>
                <a:spcPts val="1150"/>
              </a:lnSpc>
              <a:spcBef>
                <a:spcPts val="50"/>
              </a:spcBef>
              <a:defRPr sz="1400" spc="-3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700" kern="0" spc="-18" dirty="0">
                <a:solidFill>
                  <a:srgbClr val="A7A7A7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赋予世界安全能量 </a:t>
            </a:r>
            <a:endParaRPr lang="en-GB" altLang="zh-CN" sz="700" kern="0" spc="-18" dirty="0">
              <a:solidFill>
                <a:srgbClr val="A7A7A7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indent="6350" algn="r" defTabSz="457200" hangingPunct="0">
              <a:lnSpc>
                <a:spcPts val="1150"/>
              </a:lnSpc>
              <a:spcBef>
                <a:spcPts val="50"/>
              </a:spcBef>
              <a:defRPr sz="1400" spc="-3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GB" sz="700" kern="0" spc="-18" dirty="0">
                <a:solidFill>
                  <a:srgbClr val="A7A7A7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Empowering the World Safe Energy</a:t>
            </a:r>
            <a:endParaRPr sz="700" kern="0" spc="-18" dirty="0">
              <a:solidFill>
                <a:srgbClr val="A7A7A7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rect"/>
          <p:cNvSpPr/>
          <p:nvPr/>
        </p:nvSpPr>
        <p:spPr>
          <a:xfrm>
            <a:off x="11720410" y="5933030"/>
            <a:ext cx="3600" cy="507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400000"/>
          </a:ln>
        </p:spPr>
        <p:txBody>
          <a:bodyPr lIns="22860" rIns="22860"/>
          <a:lstStyle/>
          <a:p>
            <a:pPr algn="ctr" defTabSz="457200" hangingPunct="0"/>
            <a:endParaRPr sz="900" kern="0">
              <a:solidFill>
                <a:srgbClr val="A7A7A7">
                  <a:lumMod val="75000"/>
                </a:srgbClr>
              </a:solidFill>
              <a:latin typeface="Cambria" panose="02040503050406030204"/>
              <a:sym typeface="Cambria" panose="02040503050406030204"/>
            </a:endParaRPr>
          </a:p>
        </p:txBody>
      </p:sp>
      <p:cxnSp>
        <p:nvCxnSpPr>
          <p:cNvPr id="6" name="Straight Connector 4"/>
          <p:cNvCxnSpPr/>
          <p:nvPr>
            <p:custDataLst>
              <p:tags r:id="rId2"/>
            </p:custDataLst>
          </p:nvPr>
        </p:nvCxnSpPr>
        <p:spPr>
          <a:xfrm>
            <a:off x="3698002" y="1422907"/>
            <a:ext cx="4438800" cy="0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公司简介"/>
          <p:cNvSpPr txBox="1"/>
          <p:nvPr>
            <p:custDataLst>
              <p:tags r:id="rId3"/>
            </p:custDataLst>
          </p:nvPr>
        </p:nvSpPr>
        <p:spPr>
          <a:xfrm>
            <a:off x="4478476" y="780146"/>
            <a:ext cx="3552825" cy="43497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defTabSz="457200" hangingPunct="0"/>
            <a:r>
              <a:rPr lang="zh-CN" altLang="en-US" sz="2500" kern="0" dirty="0">
                <a:solidFill>
                  <a:srgbClr val="000000"/>
                </a:solidFill>
                <a:sym typeface="+mn-ea"/>
              </a:rPr>
              <a:t>产线规划</a:t>
            </a:r>
          </a:p>
        </p:txBody>
      </p:sp>
      <p:sp>
        <p:nvSpPr>
          <p:cNvPr id="17" name="公司简介"/>
          <p:cNvSpPr txBox="1"/>
          <p:nvPr>
            <p:custDataLst>
              <p:tags r:id="rId4"/>
            </p:custDataLst>
          </p:nvPr>
        </p:nvSpPr>
        <p:spPr>
          <a:xfrm>
            <a:off x="3703864" y="1483583"/>
            <a:ext cx="5614035" cy="332636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 defTabSz="457200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kern="0" dirty="0">
                <a:solidFill>
                  <a:srgbClr val="000000"/>
                </a:solidFill>
                <a:sym typeface="+mn-ea"/>
              </a:rPr>
              <a:t>型号调研</a:t>
            </a:r>
            <a:endParaRPr lang="en-US" altLang="zh-CN" sz="1800" kern="0" dirty="0">
              <a:solidFill>
                <a:srgbClr val="000000"/>
              </a:solidFill>
              <a:sym typeface="+mn-ea"/>
            </a:endParaRPr>
          </a:p>
          <a:p>
            <a:pPr marL="285750" indent="-285750" defTabSz="457200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kern="0" dirty="0">
                <a:solidFill>
                  <a:srgbClr val="000000"/>
                </a:solidFill>
                <a:sym typeface="+mn-ea"/>
              </a:rPr>
              <a:t>蓝本电芯</a:t>
            </a:r>
            <a:endParaRPr lang="en-US" altLang="zh-CN" sz="1800" kern="0" dirty="0">
              <a:solidFill>
                <a:srgbClr val="000000"/>
              </a:solidFill>
              <a:sym typeface="+mn-ea"/>
            </a:endParaRPr>
          </a:p>
          <a:p>
            <a:pPr marL="285750" indent="-285750" defTabSz="457200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kern="0" dirty="0">
                <a:solidFill>
                  <a:srgbClr val="000000"/>
                </a:solidFill>
                <a:sym typeface="+mn-ea"/>
              </a:rPr>
              <a:t>规划思路</a:t>
            </a:r>
            <a:endParaRPr lang="en-US" altLang="zh-CN" sz="1800" kern="0" dirty="0">
              <a:solidFill>
                <a:srgbClr val="000000"/>
              </a:solidFill>
              <a:sym typeface="+mn-ea"/>
            </a:endParaRPr>
          </a:p>
          <a:p>
            <a:pPr marL="285750" indent="-285750" defTabSz="457200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kern="0" dirty="0">
                <a:solidFill>
                  <a:srgbClr val="000000"/>
                </a:solidFill>
                <a:sym typeface="+mn-ea"/>
              </a:rPr>
              <a:t>工艺流程＆先进技术应用</a:t>
            </a:r>
          </a:p>
          <a:p>
            <a:pPr marL="285750" indent="-285750" defTabSz="457200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kern="0" dirty="0">
                <a:solidFill>
                  <a:srgbClr val="000000"/>
                </a:solidFill>
                <a:sym typeface="+mn-ea"/>
              </a:rPr>
              <a:t>产能规划＆布局＆人流物流规划</a:t>
            </a:r>
          </a:p>
          <a:p>
            <a:pPr marL="285750" indent="-285750" defTabSz="457200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kern="0" dirty="0">
                <a:solidFill>
                  <a:srgbClr val="000000"/>
                </a:solidFill>
                <a:sym typeface="+mn-ea"/>
              </a:rPr>
              <a:t>产品一致性控制</a:t>
            </a:r>
          </a:p>
          <a:p>
            <a:pPr marL="285750" indent="-285750" defTabSz="457200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kern="0" dirty="0">
                <a:solidFill>
                  <a:srgbClr val="000000"/>
                </a:solidFill>
                <a:sym typeface="+mn-ea"/>
              </a:rPr>
              <a:t>信息化规划</a:t>
            </a:r>
          </a:p>
          <a:p>
            <a:pPr marL="285750" indent="-285750" defTabSz="457200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kern="0" dirty="0">
                <a:solidFill>
                  <a:srgbClr val="000000"/>
                </a:solidFill>
                <a:sym typeface="+mn-ea"/>
              </a:rPr>
              <a:t>设备选型</a:t>
            </a:r>
          </a:p>
        </p:txBody>
      </p:sp>
      <p:sp>
        <p:nvSpPr>
          <p:cNvPr id="4" name="公司简介"/>
          <p:cNvSpPr txBox="1"/>
          <p:nvPr>
            <p:custDataLst>
              <p:tags r:id="rId5"/>
            </p:custDataLst>
          </p:nvPr>
        </p:nvSpPr>
        <p:spPr>
          <a:xfrm>
            <a:off x="3928305" y="2163889"/>
            <a:ext cx="5614035" cy="32766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 defTabSz="457200" hangingPunct="0">
              <a:buFont typeface="Wingdings" panose="05000000000000000000" charset="0"/>
              <a:buChar char="Ø"/>
            </a:pPr>
            <a:endParaRPr lang="zh-CN" altLang="en-US" sz="1800" kern="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21" name="公司简介"/>
          <p:cNvSpPr txBox="1"/>
          <p:nvPr>
            <p:custDataLst>
              <p:tags r:id="rId6"/>
            </p:custDataLst>
          </p:nvPr>
        </p:nvSpPr>
        <p:spPr>
          <a:xfrm>
            <a:off x="3929575" y="2957004"/>
            <a:ext cx="5614035" cy="32766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 defTabSz="457200" hangingPunct="0">
              <a:buFont typeface="Wingdings" panose="05000000000000000000" charset="0"/>
              <a:buChar char="Ø"/>
            </a:pPr>
            <a:endParaRPr lang="zh-CN" altLang="en-US" sz="1800" kern="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23" name="公司简介"/>
          <p:cNvSpPr txBox="1"/>
          <p:nvPr>
            <p:custDataLst>
              <p:tags r:id="rId7"/>
            </p:custDataLst>
          </p:nvPr>
        </p:nvSpPr>
        <p:spPr>
          <a:xfrm>
            <a:off x="3925130" y="2550604"/>
            <a:ext cx="5614035" cy="32766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 defTabSz="457200" hangingPunct="0">
              <a:buFont typeface="Wingdings" panose="05000000000000000000" charset="0"/>
              <a:buChar char="Ø"/>
            </a:pPr>
            <a:endParaRPr lang="zh-CN" altLang="en-US" sz="1800" kern="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24" name="公司简介"/>
          <p:cNvSpPr txBox="1"/>
          <p:nvPr>
            <p:custDataLst>
              <p:tags r:id="rId8"/>
            </p:custDataLst>
          </p:nvPr>
        </p:nvSpPr>
        <p:spPr>
          <a:xfrm>
            <a:off x="3942910" y="3354514"/>
            <a:ext cx="5614035" cy="32766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 defTabSz="457200" hangingPunct="0">
              <a:buFont typeface="Wingdings" panose="05000000000000000000" charset="0"/>
              <a:buChar char="Ø"/>
            </a:pPr>
            <a:endParaRPr lang="zh-CN" altLang="en-US" sz="1800" kern="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25" name="公司简介"/>
          <p:cNvSpPr txBox="1"/>
          <p:nvPr>
            <p:custDataLst>
              <p:tags r:id="rId9"/>
            </p:custDataLst>
          </p:nvPr>
        </p:nvSpPr>
        <p:spPr>
          <a:xfrm>
            <a:off x="3951800" y="3741229"/>
            <a:ext cx="5614035" cy="32766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 defTabSz="457200" hangingPunct="0">
              <a:buFont typeface="Wingdings" panose="05000000000000000000" charset="0"/>
              <a:buChar char="Ø"/>
            </a:pPr>
            <a:endParaRPr lang="zh-CN" altLang="en-US" sz="1800" kern="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26" name="公司简介"/>
          <p:cNvSpPr txBox="1"/>
          <p:nvPr>
            <p:custDataLst>
              <p:tags r:id="rId10"/>
            </p:custDataLst>
          </p:nvPr>
        </p:nvSpPr>
        <p:spPr>
          <a:xfrm>
            <a:off x="3946720" y="4094289"/>
            <a:ext cx="5614035" cy="32766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 defTabSz="457200" hangingPunct="0">
              <a:buFont typeface="Wingdings" panose="05000000000000000000" charset="0"/>
              <a:buChar char="Ø"/>
            </a:pPr>
            <a:endParaRPr lang="zh-CN" altLang="en-US" sz="1800" kern="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11" name="03.">
            <a:extLst>
              <a:ext uri="{FF2B5EF4-FFF2-40B4-BE49-F238E27FC236}">
                <a16:creationId xmlns:a16="http://schemas.microsoft.com/office/drawing/2014/main" id="{1A72D990-74C2-EE85-5DE4-E192022451D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678496" y="5159144"/>
            <a:ext cx="676910" cy="6661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8000" b="1">
                <a:solidFill>
                  <a:srgbClr val="2E6C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defTabSz="457200" hangingPunct="0"/>
            <a:r>
              <a:rPr sz="4000" kern="0" dirty="0"/>
              <a:t>0</a:t>
            </a:r>
            <a:r>
              <a:rPr lang="en-US" sz="4000" kern="0" dirty="0"/>
              <a:t>2</a:t>
            </a:r>
          </a:p>
        </p:txBody>
      </p:sp>
      <p:cxnSp>
        <p:nvCxnSpPr>
          <p:cNvPr id="12" name="Straight Connector 4">
            <a:extLst>
              <a:ext uri="{FF2B5EF4-FFF2-40B4-BE49-F238E27FC236}">
                <a16:creationId xmlns:a16="http://schemas.microsoft.com/office/drawing/2014/main" id="{E5A880C7-3ED0-63AC-4D34-C07D8E3F9DF8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3698002" y="5928954"/>
            <a:ext cx="4438800" cy="0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公司简介">
            <a:extLst>
              <a:ext uri="{FF2B5EF4-FFF2-40B4-BE49-F238E27FC236}">
                <a16:creationId xmlns:a16="http://schemas.microsoft.com/office/drawing/2014/main" id="{28F09D15-AC6F-7C34-7A37-42F941E1C61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478476" y="5286193"/>
            <a:ext cx="3552825" cy="43497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defTabSz="457200" hangingPunct="0"/>
            <a:r>
              <a:rPr lang="zh-CN" altLang="en-US" sz="2500" kern="0" dirty="0">
                <a:solidFill>
                  <a:srgbClr val="000000"/>
                </a:solidFill>
                <a:sym typeface="+mn-ea"/>
              </a:rPr>
              <a:t>其他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产品一致性控制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5580" y="82668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自放电控制方法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16991" y="1366909"/>
          <a:ext cx="11234541" cy="45535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32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失效模式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控制手段（不产生不良）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粉尘、金属异物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人员风淋进车间、产尘点配置单机除尘设备、电极、电解质加注各工序</a:t>
                      </a:r>
                    </a:p>
                    <a:p>
                      <a:pPr algn="l"/>
                      <a:r>
                        <a:rPr lang="zh-CN" altLang="en-US" sz="18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配置除磁棒和毛刷、整线禁锌铜等，详见右侧附件；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极片边缘毛刺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切刀、磨具精度和寿命，离线影像测量仪检测</a:t>
                      </a:r>
                      <a:endParaRPr lang="en-US" altLang="zh-CN" sz="1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5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电池物理磕伤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电芯段全自动物流线流转、上下料机械手柔性设计，机械</a:t>
                      </a:r>
                      <a:r>
                        <a:rPr lang="en-US" altLang="zh-CN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电气防撞；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5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极片水分高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极片高真空烘烤</a:t>
                      </a:r>
                      <a:r>
                        <a:rPr lang="en-US" altLang="zh-CN" sz="18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+</a:t>
                      </a:r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加压接触式烘烤</a:t>
                      </a:r>
                      <a:r>
                        <a:rPr lang="en-US" altLang="zh-CN" sz="18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+</a:t>
                      </a:r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快速流转</a:t>
                      </a:r>
                      <a:r>
                        <a:rPr lang="en-US" altLang="zh-CN" sz="18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+</a:t>
                      </a:r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离线抽检</a:t>
                      </a:r>
                      <a:endParaRPr lang="en-US" altLang="zh-CN" sz="1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511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电解液浸润</a:t>
                      </a:r>
                      <a:endParaRPr lang="en-US" altLang="zh-CN" sz="1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异常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预留合理浸润时间：</a:t>
                      </a:r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常温</a:t>
                      </a:r>
                      <a:r>
                        <a:rPr lang="en-US" altLang="zh-CN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1-48h+</a:t>
                      </a:r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原位聚合</a:t>
                      </a:r>
                      <a:r>
                        <a:rPr lang="en-US" altLang="zh-CN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-12h+</a:t>
                      </a:r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高温</a:t>
                      </a:r>
                      <a:r>
                        <a:rPr lang="en-US" altLang="zh-CN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1-48h+</a:t>
                      </a:r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常温</a:t>
                      </a:r>
                      <a:r>
                        <a:rPr lang="en-US" altLang="zh-CN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2-12h </a:t>
                      </a:r>
                      <a:endParaRPr lang="zh-CN" altLang="en-US" sz="1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51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电解质加注配置真空浸润拍打机构，加速电解质浸润；立式</a:t>
                      </a:r>
                      <a:r>
                        <a:rPr lang="en-US" altLang="zh-CN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degas </a:t>
                      </a:r>
                      <a:r>
                        <a:rPr lang="zh-CN" altLang="en-US" sz="1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配置擀压机构等；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572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自放电挑选方式（不流出不良）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1870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配置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OCV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检测工序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常温静置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3+4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合计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天老化时间；化成分容工段自带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FMS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系统，记录全过程检测记录，根据输入条件精确挑选。</a:t>
                      </a:r>
                    </a:p>
                    <a:p>
                      <a:pPr algn="l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24210" y="1715770"/>
          <a:ext cx="697230" cy="57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4" imgW="971550" imgH="800100" progId="PowerPoint.Show.12">
                  <p:embed/>
                </p:oleObj>
              </mc:Choice>
              <mc:Fallback>
                <p:oleObj showAsIcon="1" r:id="rId4" imgW="971550" imgH="800100" progId="PowerPoint.Show.12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24210" y="1715770"/>
                        <a:ext cx="697230" cy="574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产品一致性控制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738505"/>
            <a:ext cx="2553335" cy="2578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环境控制设计对比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14985" y="1198880"/>
          <a:ext cx="8935085" cy="4965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03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工序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平台线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常州线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温度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粉尘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温度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粉尘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正极投料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十万级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十万级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正极匀浆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-33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正极涂布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-33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正极制片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-33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负极投料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负极匀浆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30%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负极涂布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B30%/A-33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负极制片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-33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装配线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-33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设备内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局部万级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电芯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极片烘烤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电解质加注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-45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设备内</a:t>
                      </a:r>
                      <a:r>
                        <a:rPr lang="en-US" altLang="zh-CN" sz="105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常温静置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不控制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不控制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三十万级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高温静置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45</a:t>
                      </a: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±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不控制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不控制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45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60%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三十万级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原位聚合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25</a:t>
                      </a: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±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不控制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不控制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60%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三十万级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化成分容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不控制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不控制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25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60%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三十万级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9533255" y="1611630"/>
            <a:ext cx="2553970" cy="479996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 b="1" dirty="0">
                <a:latin typeface="Arial" panose="020B0604020202020204" pitchFamily="34" charset="0"/>
                <a:ea typeface="微软雅黑" panose="020B0503020204020204" charset="-122"/>
              </a:rPr>
              <a:t>温度设计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：无差别；</a:t>
            </a:r>
          </a:p>
          <a:p>
            <a:pPr algn="l"/>
            <a:r>
              <a:rPr lang="zh-CN" altLang="en-US" sz="1800" b="1" dirty="0">
                <a:latin typeface="Arial" panose="020B0604020202020204" pitchFamily="34" charset="0"/>
                <a:ea typeface="微软雅黑" panose="020B0503020204020204" charset="-122"/>
              </a:rPr>
              <a:t>湿度设计：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常州线电解质加注前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-33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设计，平台线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-22℃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设计；电解质加注常州线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-45℃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设计，平台线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-60℃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设计；</a:t>
            </a:r>
          </a:p>
          <a:p>
            <a:pPr algn="l"/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常州线装配段小环境设计，设备内部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</a:rPr>
              <a:t>-43℃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；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常州线电解质加注小环境设计，设备内部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-55℃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；</a:t>
            </a:r>
            <a:endParaRPr lang="zh-CN" altLang="en-US" sz="18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 b="1" dirty="0">
                <a:latin typeface="Arial" panose="020B0604020202020204" pitchFamily="34" charset="0"/>
                <a:ea typeface="微软雅黑" panose="020B0503020204020204" charset="-122"/>
              </a:rPr>
              <a:t>洁净度设计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charset="-122"/>
              </a:rPr>
              <a:t>：封口前环境均按十万级设计，常州线装配单机设计配置小环境，内部万级设计；</a:t>
            </a:r>
          </a:p>
          <a:p>
            <a:pPr algn="l"/>
            <a:r>
              <a:rPr lang="zh-CN" altLang="en-US" sz="1800" b="1" dirty="0">
                <a:latin typeface="Arial" panose="020B0604020202020204" pitchFamily="34" charset="0"/>
                <a:ea typeface="微软雅黑" panose="020B0503020204020204" charset="-122"/>
              </a:rPr>
              <a:t>捷威嘉兴线到注液均按</a:t>
            </a:r>
            <a:r>
              <a:rPr lang="en-US" altLang="zh-CN" sz="1800" b="1" dirty="0">
                <a:latin typeface="Arial" panose="020B0604020202020204" pitchFamily="34" charset="0"/>
                <a:ea typeface="微软雅黑" panose="020B0503020204020204" charset="-122"/>
              </a:rPr>
              <a:t>-33℃</a:t>
            </a:r>
            <a:r>
              <a:rPr lang="zh-CN" altLang="en-US" sz="1800" b="1" dirty="0">
                <a:latin typeface="Arial" panose="020B0604020202020204" pitchFamily="34" charset="0"/>
                <a:ea typeface="微软雅黑" panose="020B0503020204020204" charset="-122"/>
              </a:rPr>
              <a:t>露点控制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文本框 9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产品一致性控制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340360" y="1192530"/>
          <a:ext cx="11511280" cy="5137150"/>
        </p:xfrm>
        <a:graphic>
          <a:graphicData uri="http://schemas.openxmlformats.org/drawingml/2006/table">
            <a:tbl>
              <a:tblPr firstRow="1" bandRow="1">
                <a:tableStyleId>{29E4833C-C3A5-4EDE-B616-5101DEBEEC39}</a:tableStyleId>
              </a:tblPr>
              <a:tblGrid>
                <a:gridCol w="2065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8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2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3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827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涂布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辊压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分切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五金模切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叠片</a:t>
                      </a:r>
                      <a:endParaRPr lang="zh-CN" altLang="en-US" sz="1300" spc="12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焊接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封装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电解质加注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Degas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化成分容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切折烫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X/β射线测厚仪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架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架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激光测厚仪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架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CCD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尺寸检测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zh-CN" altLang="en-US"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zh-CN" altLang="en-US"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定位纠偏检测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CCD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缺陷检测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预留安装空间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预留安装空间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焊接质量在线检测仪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Hi-pot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暗箱检测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边电压边电阻检测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在线</a:t>
                      </a: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预留安装空间</a:t>
                      </a:r>
                    </a:p>
                  </a:txBody>
                  <a:tcPr marL="25400" marR="25400" marT="6350" marB="63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接触式测厚仪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zh-CN" altLang="en-US"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电子天平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OCV/IR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测试仪器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1hz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内阻测试仪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VOC</a:t>
                      </a: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测漏仪器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100" spc="6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预留安装空间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0" y="738505"/>
            <a:ext cx="4563745" cy="2578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整线在线检测装置汇总如下：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制造信息化规划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12" y="2017120"/>
            <a:ext cx="4674789" cy="24916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726" y="781400"/>
            <a:ext cx="940181" cy="692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589" y="834504"/>
            <a:ext cx="299148" cy="606843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 bwMode="auto">
          <a:xfrm flipH="1" flipV="1">
            <a:off x="3788819" y="1896941"/>
            <a:ext cx="693963" cy="816660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 bwMode="auto">
          <a:xfrm flipH="1" flipV="1">
            <a:off x="2287570" y="2399598"/>
            <a:ext cx="942435" cy="423654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581" y="2083337"/>
            <a:ext cx="1085481" cy="769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接箭头连接符 11"/>
          <p:cNvCxnSpPr/>
          <p:nvPr/>
        </p:nvCxnSpPr>
        <p:spPr bwMode="auto">
          <a:xfrm flipV="1">
            <a:off x="6523962" y="1837753"/>
            <a:ext cx="793656" cy="679093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408" y="1078367"/>
            <a:ext cx="957275" cy="623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直接箭头连接符 13"/>
          <p:cNvCxnSpPr/>
          <p:nvPr/>
        </p:nvCxnSpPr>
        <p:spPr bwMode="auto">
          <a:xfrm flipV="1">
            <a:off x="6649438" y="2754420"/>
            <a:ext cx="1695951" cy="735900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 bwMode="auto">
          <a:xfrm>
            <a:off x="6027795" y="3764004"/>
            <a:ext cx="2439590" cy="425302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6775" y="4595322"/>
            <a:ext cx="1008557" cy="726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直接箭头连接符 17"/>
          <p:cNvCxnSpPr/>
          <p:nvPr/>
        </p:nvCxnSpPr>
        <p:spPr bwMode="auto">
          <a:xfrm>
            <a:off x="5342243" y="3912451"/>
            <a:ext cx="515598" cy="630875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 bwMode="auto">
          <a:xfrm flipH="1">
            <a:off x="2271606" y="4041596"/>
            <a:ext cx="1303741" cy="297273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 bwMode="auto">
          <a:xfrm flipH="1" flipV="1">
            <a:off x="1421871" y="3397909"/>
            <a:ext cx="2033444" cy="243447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091712" y="1542124"/>
            <a:ext cx="1247767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defTabSz="914400"/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仓储管理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90600" y="1841321"/>
            <a:ext cx="2743749" cy="26161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defTabSz="914400"/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物料出入库管理、库存管理、发货管理等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016634" y="3512938"/>
            <a:ext cx="1958343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0" indent="0" algn="l" defTabSz="914400">
              <a:buNone/>
            </a:pPr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数字化看板分析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967537" y="3938779"/>
            <a:ext cx="2141153" cy="60016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0" indent="0" algn="l" defTabSz="914400">
              <a:buNone/>
            </a:pP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产量、报表、报警、实时看板、通过高效智能分析提升决策准确度与预知能力</a:t>
            </a:r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585833" y="2104186"/>
            <a:ext cx="2265518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defTabSz="914400"/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全过程追溯与分析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582182" y="2414106"/>
            <a:ext cx="2479145" cy="43088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indent="0" defTabSz="914400">
              <a:buNone/>
            </a:pP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基于产品的全生命周期的追溯与分析，</a:t>
            </a:r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defTabSz="914400">
              <a:buNone/>
            </a:pP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监控并及时发现缺陷，提高质量</a:t>
            </a:r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46575" y="1039878"/>
            <a:ext cx="2491822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indent="0" defTabSz="914400">
              <a:buNone/>
            </a:pPr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设备状态监控及数据采集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399581" y="1351425"/>
            <a:ext cx="2708498" cy="43088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defTabSz="914400"/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基于底层工业控制网络实现设备联网和状</a:t>
            </a:r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defTabSz="914400"/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态监控、数据采集，对设备、环境的预控</a:t>
            </a:r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72758" y="4737478"/>
            <a:ext cx="1627181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indent="0" defTabSz="914400">
              <a:buNone/>
            </a:pPr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无纸化生产控制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872758" y="5005483"/>
            <a:ext cx="2819728" cy="43088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0" indent="0" algn="l" defTabSz="914400">
              <a:buNone/>
            </a:pP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无纸化制程执行，流程跟踪，工艺路径</a:t>
            </a:r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>
              <a:buNone/>
            </a:pP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控制，数据采集分析</a:t>
            </a:r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4054" y="3899037"/>
            <a:ext cx="2558834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defTabSz="914400"/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质量管理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77607" y="4241141"/>
            <a:ext cx="1993404" cy="26161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defTabSz="914400"/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体系文件、质检项目设定等</a:t>
            </a:r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02490" y="2053833"/>
            <a:ext cx="1947579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indent="0" defTabSz="914400">
              <a:buNone/>
            </a:pPr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采购管理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56774" y="2352467"/>
            <a:ext cx="2079176" cy="60016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indent="0" defTabSz="914400">
              <a:buNone/>
            </a:pP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产品设计数据和工艺数据自动</a:t>
            </a:r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defTabSz="914400">
              <a:buNone/>
            </a:pP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下发</a:t>
            </a:r>
            <a:r>
              <a:rPr lang="en-US" altLang="zh-CN" sz="1100" kern="0" dirty="0">
                <a:latin typeface="微软雅黑" panose="020B0503020204020204" charset="-122"/>
                <a:ea typeface="微软雅黑" panose="020B0503020204020204" charset="-122"/>
              </a:rPr>
              <a:t>MES</a:t>
            </a: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执行系统，提高自动化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472" y="3525876"/>
            <a:ext cx="1423922" cy="90155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147046" y="5405157"/>
            <a:ext cx="4977807" cy="1383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ERP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系统：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defTabSz="609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系统可考虑在现有财务模块在使用的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T+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系统上进行扩展，增加仓储管理、采购、研发等模块；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defTabSz="609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ERP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网络与办公网络融合，机电施工完成网络布线；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76775" y="5648564"/>
            <a:ext cx="5381707" cy="1060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6096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MES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系统：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defTabSz="609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工艺设备确定厂家后，详细沟通调研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MES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集成方案；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defTabSz="609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二次配阶段实施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MES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网络综合布线；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71695" y="2976179"/>
            <a:ext cx="1947579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indent="0" defTabSz="914400">
              <a:buNone/>
            </a:pPr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生产管理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13002" y="3305347"/>
            <a:ext cx="2079176" cy="43088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indent="0" defTabSz="914400">
              <a:buNone/>
            </a:pP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生产计划、生产执行管理、物料需求计划等</a:t>
            </a:r>
          </a:p>
        </p:txBody>
      </p:sp>
      <p:sp>
        <p:nvSpPr>
          <p:cNvPr id="45" name="矩形 44"/>
          <p:cNvSpPr/>
          <p:nvPr/>
        </p:nvSpPr>
        <p:spPr>
          <a:xfrm>
            <a:off x="413002" y="743514"/>
            <a:ext cx="4481070" cy="4658093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ot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320829" y="752897"/>
            <a:ext cx="6731619" cy="4658093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ot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cxnSp>
        <p:nvCxnSpPr>
          <p:cNvPr id="50" name="直接箭头连接符 49"/>
          <p:cNvCxnSpPr/>
          <p:nvPr/>
        </p:nvCxnSpPr>
        <p:spPr bwMode="auto">
          <a:xfrm flipH="1">
            <a:off x="2709172" y="4363021"/>
            <a:ext cx="1115834" cy="475204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053454" y="4580281"/>
            <a:ext cx="1833902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defTabSz="914400"/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订单管理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40089" y="4908024"/>
            <a:ext cx="1993404" cy="26161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defTabSz="914400"/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销售订单、货期、发票等</a:t>
            </a:r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425843" y="4720948"/>
            <a:ext cx="1156997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defTabSz="914400"/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其他模块</a:t>
            </a:r>
          </a:p>
        </p:txBody>
      </p:sp>
      <p:cxnSp>
        <p:nvCxnSpPr>
          <p:cNvPr id="55" name="直接箭头连接符 54"/>
          <p:cNvCxnSpPr>
            <a:endCxn id="54" idx="0"/>
          </p:cNvCxnSpPr>
          <p:nvPr/>
        </p:nvCxnSpPr>
        <p:spPr bwMode="auto">
          <a:xfrm flipH="1">
            <a:off x="4004342" y="4245365"/>
            <a:ext cx="636178" cy="475583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2805412" y="5135887"/>
            <a:ext cx="1993404" cy="26161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defTabSz="914400"/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人力、财务、</a:t>
            </a:r>
            <a:r>
              <a:rPr lang="en-US" altLang="zh-CN" sz="1100" kern="0" dirty="0">
                <a:latin typeface="微软雅黑" panose="020B0503020204020204" charset="-122"/>
                <a:ea typeface="微软雅黑" panose="020B0503020204020204" charset="-122"/>
              </a:rPr>
              <a:t>OA</a:t>
            </a:r>
            <a:r>
              <a:rPr lang="zh-CN" altLang="en-US" sz="1100" kern="0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匀浆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" y="8114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匀浆设备选型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设备类型选择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14350" y="1156335"/>
          <a:ext cx="11163300" cy="5164455"/>
        </p:xfrm>
        <a:graphic>
          <a:graphicData uri="http://schemas.openxmlformats.org/drawingml/2006/table">
            <a:tbl>
              <a:tblPr firstRow="1" bandRow="1">
                <a:tableStyleId>{856C4158-BAEE-4852-84C7-D4D9CF8055BA}</a:tableStyleId>
              </a:tblPr>
              <a:tblGrid>
                <a:gridCol w="2017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2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设备类型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双行星搅拌机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双螺杆匀浆设备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高速制浆料设备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01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图示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endParaRPr sz="16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endParaRPr sz="16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endParaRPr sz="16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单机最大流量</a:t>
                      </a:r>
                      <a:b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L/h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300~400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2300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2300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占地面积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最大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次之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最低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材料体系兼容性</a:t>
                      </a:r>
                      <a:r>
                        <a:rPr lang="en-US" altLang="zh-CN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浆料稳定性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</a:t>
                      </a:r>
                      <a:b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（浆料基本做不废）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</a:t>
                      </a:r>
                      <a:b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（浆料无法返工）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</a:t>
                      </a:r>
                      <a:b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（浆料无法返工）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换型清洁便利性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金属异物引入量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</a:t>
                      </a:r>
                      <a:b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（拆装螺杆）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</a:t>
                      </a:r>
                      <a:b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（高速磨损）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应用公司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全行业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国轩、</a:t>
                      </a:r>
                      <a:r>
                        <a:rPr lang="en-US" altLang="zh-CN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BYD</a:t>
                      </a: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、力神（之前用，现在不用）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CATL</a:t>
                      </a: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BYD</a:t>
                      </a:r>
                      <a:r>
                        <a:rPr lang="zh-CN" altLang="en-US" sz="10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、亿纬等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图片_1"/>
          <p:cNvPicPr/>
          <p:nvPr/>
        </p:nvPicPr>
        <p:blipFill>
          <a:blip r:embed="rId5"/>
          <a:stretch>
            <a:fillRect/>
          </a:stretch>
        </p:blipFill>
        <p:spPr>
          <a:xfrm>
            <a:off x="3301365" y="1722120"/>
            <a:ext cx="1332865" cy="145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_2"/>
          <p:cNvPicPr/>
          <p:nvPr/>
        </p:nvPicPr>
        <p:blipFill>
          <a:blip r:embed="rId6"/>
          <a:stretch>
            <a:fillRect/>
          </a:stretch>
        </p:blipFill>
        <p:spPr>
          <a:xfrm>
            <a:off x="6243320" y="1897380"/>
            <a:ext cx="2488565" cy="1180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_3"/>
          <p:cNvPicPr/>
          <p:nvPr/>
        </p:nvPicPr>
        <p:blipFill>
          <a:blip r:embed="rId7"/>
          <a:stretch>
            <a:fillRect/>
          </a:stretch>
        </p:blipFill>
        <p:spPr>
          <a:xfrm>
            <a:off x="9766300" y="1819910"/>
            <a:ext cx="1590040" cy="1257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08965" y="6480810"/>
            <a:ext cx="10550525" cy="2578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本期优先考虑材料体系兼容性、浆料稳定性、换型清洁便利性，故优选双行星搅拌机机型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匀浆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" y="8114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匀浆设备选型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输入信息确认</a:t>
            </a:r>
          </a:p>
        </p:txBody>
      </p:sp>
      <p:graphicFrame>
        <p:nvGraphicFramePr>
          <p:cNvPr id="9" name="表格 8"/>
          <p:cNvGraphicFramePr/>
          <p:nvPr/>
        </p:nvGraphicFramePr>
        <p:xfrm>
          <a:off x="3885955" y="1024793"/>
          <a:ext cx="5591175" cy="5198745"/>
        </p:xfrm>
        <a:graphic>
          <a:graphicData uri="http://schemas.openxmlformats.org/drawingml/2006/table">
            <a:tbl>
              <a:tblPr firstRow="1">
                <a:tableStyleId>{3BC9D554-D912-46E5-B343-7FB1817A531D}</a:tableStyleId>
              </a:tblPr>
              <a:tblGrid>
                <a:gridCol w="969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3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6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单搅拌机加入物料种类确认表</a:t>
                      </a:r>
                    </a:p>
                  </a:txBody>
                  <a:tcPr marL="177800" marR="177800" marT="6350" marB="63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6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极性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6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类型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6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物料名称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6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0">
                <a:tc rowSpan="7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正极</a:t>
                      </a:r>
                    </a:p>
                  </a:txBody>
                  <a:tcPr marL="177800" marR="177800" marT="6350" marB="6350" anchor="ctr"/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主料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三元材料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LFP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粘结剂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PVDF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粉体导电剂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粉体导电剂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溶剂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NMP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液体体导电剂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CNT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陶瓷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勃姆石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990">
                <a:tc rowSpan="8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负极</a:t>
                      </a:r>
                    </a:p>
                  </a:txBody>
                  <a:tcPr marL="177800" marR="177800" marT="6350" marB="6350" anchor="ctr"/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主料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石墨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6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硅系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粘结剂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SBR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PAA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CMC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粉体导电剂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粉体导电剂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溶剂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DIW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液体体导电剂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CNT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匀浆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" y="8114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匀浆设备选型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设备配置对比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467465" y="811530"/>
          <a:ext cx="619760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5" imgW="971550" imgH="800100" progId="PowerPoint.Show.12">
                  <p:embed/>
                </p:oleObj>
              </mc:Choice>
              <mc:Fallback>
                <p:oleObj showAsIcon="1" r:id="rId5" imgW="971550" imgH="800100" progId="PowerPoint.Show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67465" y="811530"/>
                        <a:ext cx="619760" cy="510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216048" y="1176465"/>
          <a:ext cx="11215370" cy="5719572"/>
        </p:xfrm>
        <a:graphic>
          <a:graphicData uri="http://schemas.openxmlformats.org/drawingml/2006/table">
            <a:tbl>
              <a:tblPr firstRow="1">
                <a:tableStyleId>{EEE40D27-09B6-469E-A928-307AC17CBA1C}</a:tableStyleId>
              </a:tblPr>
              <a:tblGrid>
                <a:gridCol w="74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2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6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3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类别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平台线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捷威嘉兴线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投料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投料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人工转移借助机械投入缓存罐</a:t>
                      </a:r>
                      <a:b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投料在单独车间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人工转移</a:t>
                      </a:r>
                      <a:b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投料在搅拌车间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单独车间密闭投料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计量加料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主粉：称重模块</a:t>
                      </a: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双螺杆喂料</a:t>
                      </a:r>
                      <a:b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辅粉：称重模块</a:t>
                      </a: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正压发送</a:t>
                      </a:r>
                      <a:b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液体：称重模块</a:t>
                      </a: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流量计</a:t>
                      </a: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螺杆泵</a:t>
                      </a:r>
                      <a:b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工控机输入信息，全自动加入搅拌机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人工电子称称量</a:t>
                      </a:r>
                      <a:b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人工加入搅拌机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计量精度</a:t>
                      </a: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±2‰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过滤除铁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主辅粉：</a:t>
                      </a: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道过滤</a:t>
                      </a: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+1</a:t>
                      </a: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道除铁</a:t>
                      </a:r>
                      <a:b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液体：</a:t>
                      </a: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道过滤</a:t>
                      </a: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+1</a:t>
                      </a: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道除铁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搅拌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搅拌机类型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龙门式双行星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单旋臂双行星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试验线优选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单机有效容积</a:t>
                      </a: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/L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350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650+200+100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根据产能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3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温控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夹套冷却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夹套冷却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设备标配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真空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—95Kpa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—95Kpa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设备标配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245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供料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供料形式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移动罐体供料，人工转移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不锈钢桶倒料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0" spc="12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量产线标配全自动供料系统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3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过滤除铁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道过滤除铁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道过滤，无除铁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兼容工艺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干湿法兼容，湿法工艺配置制胶模块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干湿法兼容，湿法工艺占用搅拌机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0" spc="12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试验线标配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涂布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" y="8114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涂布设备选型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设备类型选择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57298" y="1524495"/>
          <a:ext cx="10974070" cy="4523232"/>
        </p:xfrm>
        <a:graphic>
          <a:graphicData uri="http://schemas.openxmlformats.org/drawingml/2006/table">
            <a:tbl>
              <a:tblPr firstRow="1">
                <a:tableStyleId>{C1D723F5-FC4D-4A8D-A430-702566D33FAB}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6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404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900" b="1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涂布机类型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900" b="1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双层烘箱挤压式涂布机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900" b="1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单层烘箱挤压式涂布机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900" b="1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24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效率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</a:t>
                      </a:r>
                      <a:b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AB</a:t>
                      </a: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面折返式串联涂布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低</a:t>
                      </a:r>
                      <a:b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单面涂布，需收卷后拉到机头重新涂布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双层烘箱涂布机行业主流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7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材料利用率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</a:t>
                      </a:r>
                      <a:b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无需单独返双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低</a:t>
                      </a:r>
                      <a:b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双面需单独试涂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双层连续涂布材料利用率高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92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设备尺寸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烘箱长度</a:t>
                      </a:r>
                      <a:r>
                        <a:rPr lang="en-US" altLang="zh-CN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24m</a:t>
                      </a: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高度</a:t>
                      </a:r>
                      <a:r>
                        <a:rPr lang="en-US" altLang="zh-CN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7m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烘箱长度</a:t>
                      </a:r>
                      <a:r>
                        <a:rPr lang="en-US" altLang="zh-CN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36m</a:t>
                      </a: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高度</a:t>
                      </a:r>
                      <a:r>
                        <a:rPr lang="en-US" altLang="zh-CN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4m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单层烘箱涂布机高度空间利用率低</a:t>
                      </a:r>
                      <a:b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厂房长度空间不足，无法放置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57200" y="6203315"/>
            <a:ext cx="1108329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zh-CN" altLang="en-US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因双层烘箱涂布机效率高、材料利用率高，且单层烘箱涂布机厂房长度受限，故选择双层烘箱挤压式涂布机。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涂布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" y="8114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涂布设备选型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设备配置对比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328885" y="1310450"/>
          <a:ext cx="8779510" cy="5188585"/>
        </p:xfrm>
        <a:graphic>
          <a:graphicData uri="http://schemas.openxmlformats.org/drawingml/2006/table">
            <a:tbl>
              <a:tblPr firstRow="1">
                <a:tableStyleId>{F043C206-5076-4B67-911A-25634504BCEC}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0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8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82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800" b="1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类别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800" b="1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800" b="1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800" b="1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平台线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800" b="1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捷威嘉兴线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800" b="1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收放卷模块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收放卷形式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转塔式自动收放卷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单轴手动收放卷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自动收放卷行业标配，不停机不降速换卷，提升稼动率，减少材料浪费；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收放卷轴直径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英寸</a:t>
                      </a:r>
                      <a:b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单卷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2000m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英寸</a:t>
                      </a:r>
                      <a:b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单卷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200~300m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收大卷，减少换卷频次，提升材料利用率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收放卷轴固定方式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气胀夹头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气涨顶锥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气涨顶锥需人员抽拔中间铁轴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卷径检测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超声波传感器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面密度仪模块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面密度仪形式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单台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架</a:t>
                      </a:r>
                      <a:b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A/B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面处带激光测厚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单台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架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  <a:endParaRPr lang="zh-CN" altLang="en-US" sz="6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行业先进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架</a:t>
                      </a:r>
                      <a:b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行业标配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架，检箔材、单面和双面；单面和双面可试试检测消剥区厚度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张力模块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张力段数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段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段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  <a:endParaRPr lang="zh-CN" altLang="en-US" sz="6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行业标配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段张力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75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供料系统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模头形式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正极单层挤压模头</a:t>
                      </a:r>
                      <a:b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负极双层挤压模头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单层挤压模头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单层挤压模头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负极双层模头先进配置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89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供料罐容积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80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根据需求定制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过滤除铁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道过滤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道除铁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道过滤无除铁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供料动力源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螺杆泵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螺杆泵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模头横向移动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伺服自动调节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手动调节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手动调节</a:t>
                      </a:r>
                      <a:endParaRPr lang="zh-CN" altLang="en-US" sz="600" b="0" spc="6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伺服自动调节可与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CCD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做尺寸闭环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11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烘箱模块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烘箱形式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全主动托辊拱形烘箱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主动托辊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+2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被动托辊（改造）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过辊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+2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悬浮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全主动托辊防止箔材蛇形走带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加热形式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蒸汽加热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电加热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优选蒸汽，安全节能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过滤器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H13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高效过滤器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风嘴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高效风刀式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网孔状风嘴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高效风刀式行业标配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腔体负压显示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配置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正极无，负极加装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实时显示烘箱负压状态，监控过滤器寿命和负压状态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纠偏模块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纠偏形式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CPC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自动寻中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道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CPC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手动调节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511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CCD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正极无，负极加装</a:t>
                      </a:r>
                      <a:r>
                        <a:rPr lang="en-US" altLang="zh-CN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44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监控内容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尺寸、对齐度、瑕疵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正极无，负极湿膜尺寸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4475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预留安装模块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面密度闭环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预留加装空间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量产线行业标配</a:t>
                      </a:r>
                      <a:b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试验线浆料更换频繁不适用，闭环贵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289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超声波除尘模块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预留加装空间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6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行业先进技术，尚未普遍和成熟应用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66120" y="887730"/>
          <a:ext cx="829945" cy="683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5" imgW="971550" imgH="800100" progId="PowerPoint.Show.12">
                  <p:embed/>
                </p:oleObj>
              </mc:Choice>
              <mc:Fallback>
                <p:oleObj showAsIcon="1" r:id="rId5" imgW="971550" imgH="800100" progId="PowerPoint.Show.12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66120" y="887730"/>
                        <a:ext cx="829945" cy="683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辊分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" y="8114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辊分设备选型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设备类型选择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57298" y="1336535"/>
          <a:ext cx="10974070" cy="4522089"/>
        </p:xfrm>
        <a:graphic>
          <a:graphicData uri="http://schemas.openxmlformats.org/drawingml/2006/table">
            <a:tbl>
              <a:tblPr firstRow="1">
                <a:tableStyleId>{C1D723F5-FC4D-4A8D-A430-702566D33FAB}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6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404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900" b="1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辊压机类型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900" b="1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辊分一体机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900" b="1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辊压分切分体机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900" b="1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24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图示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zh-CN" altLang="en-US" sz="1700" b="0" spc="13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zh-CN" altLang="en-US" sz="1700" b="0" spc="13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700" b="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7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效率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</a:t>
                      </a:r>
                      <a:b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辊压分切工序合并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相对低</a:t>
                      </a:r>
                      <a:b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需辊压收卷后分切再放卷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量产线标配辊分一体机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92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兼容性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相对低</a:t>
                      </a:r>
                    </a:p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适合单一型号连续高速生产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相对高</a:t>
                      </a:r>
                    </a:p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换型辊压和分切单独进行互不影响</a:t>
                      </a:r>
                    </a:p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辊压单机可做倒卷机用</a:t>
                      </a:r>
                    </a:p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分切单机调节分切轴套可生产</a:t>
                      </a:r>
                      <a:r>
                        <a:rPr lang="en-US" altLang="zh-CN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590</a:t>
                      </a:r>
                      <a:r>
                        <a:rPr lang="zh-CN" altLang="en-US" sz="1700" b="0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极片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700" b="1" spc="13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试验线需充分考虑兼容性，故选择辊压分切分体机；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570" y="2277745"/>
            <a:ext cx="2818765" cy="779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840" y="2146935"/>
            <a:ext cx="1968500" cy="906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845" y="2066925"/>
            <a:ext cx="1557655" cy="9055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122555" y="141605"/>
            <a:ext cx="6878955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一、产品规划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软包产品调研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37535" y="19361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854" y="1227595"/>
            <a:ext cx="1612265" cy="2722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783" y="4394695"/>
            <a:ext cx="2125980" cy="1235710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22556" y="822030"/>
          <a:ext cx="10012044" cy="5921141"/>
        </p:xfrm>
        <a:graphic>
          <a:graphicData uri="http://schemas.openxmlformats.org/drawingml/2006/table">
            <a:tbl>
              <a:tblPr firstRow="1">
                <a:tableStyleId>{C35C9E24-B4DF-4392-81FA-D779C1F65D33}</a:tableStyleId>
              </a:tblPr>
              <a:tblGrid>
                <a:gridCol w="1041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2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4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厂家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类型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容量</a:t>
                      </a:r>
                      <a:r>
                        <a:rPr lang="en-US" altLang="zh-CN" sz="1050" spc="120" dirty="0"/>
                        <a:t>/Ah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尺寸（厚</a:t>
                      </a:r>
                      <a:r>
                        <a:rPr lang="en-US" altLang="zh-CN" sz="1050" spc="120" dirty="0"/>
                        <a:t>D*</a:t>
                      </a:r>
                      <a:r>
                        <a:rPr lang="zh-CN" altLang="en-US" sz="1050" spc="120" dirty="0"/>
                        <a:t>宽</a:t>
                      </a:r>
                      <a:r>
                        <a:rPr lang="en-US" altLang="zh-CN" sz="1050" spc="120" dirty="0"/>
                        <a:t>W*</a:t>
                      </a:r>
                      <a:r>
                        <a:rPr lang="zh-CN" altLang="en-US" sz="1050" spc="120" dirty="0"/>
                        <a:t>长</a:t>
                      </a:r>
                      <a:r>
                        <a:rPr lang="en-US" altLang="zh-CN" sz="1050" spc="120" dirty="0"/>
                        <a:t>L</a:t>
                      </a:r>
                      <a:r>
                        <a:rPr lang="zh-CN" altLang="en-US" sz="1050" spc="120" dirty="0"/>
                        <a:t>）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备注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53"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卫蓝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小动力、无人机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16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7.7*74*172</a:t>
                      </a:r>
                    </a:p>
                  </a:txBody>
                  <a:tcPr marL="177800" marR="177800" marT="6350" marB="6350" anchor="ctr"/>
                </a:tc>
                <a:tc rowSpan="27"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spc="120" dirty="0"/>
                        <a:t>1.</a:t>
                      </a:r>
                      <a:r>
                        <a:rPr lang="zh-CN" altLang="en-US" sz="1100" spc="120" dirty="0"/>
                        <a:t>动力产品以异侧极耳，</a:t>
                      </a:r>
                      <a:r>
                        <a:rPr lang="en-US" altLang="zh-CN" sz="1100" spc="120" dirty="0"/>
                        <a:t>VDA</a:t>
                      </a:r>
                      <a:r>
                        <a:rPr lang="zh-CN" altLang="en-US" sz="1100" spc="120" dirty="0"/>
                        <a:t>典型尺寸为主。主要</a:t>
                      </a:r>
                      <a:r>
                        <a:rPr lang="en-US" altLang="zh-CN" sz="1100" spc="120" dirty="0"/>
                        <a:t>355</a:t>
                      </a:r>
                      <a:r>
                        <a:rPr lang="zh-CN" altLang="en-US" sz="1100" spc="120" dirty="0"/>
                        <a:t>、</a:t>
                      </a:r>
                      <a:r>
                        <a:rPr lang="en-US" altLang="zh-CN" sz="1100" spc="120" dirty="0"/>
                        <a:t>390</a:t>
                      </a:r>
                      <a:r>
                        <a:rPr lang="zh-CN" altLang="en-US" sz="1100" spc="120" dirty="0"/>
                        <a:t>、</a:t>
                      </a:r>
                      <a:r>
                        <a:rPr lang="en-US" altLang="zh-CN" sz="1100" spc="120" dirty="0"/>
                        <a:t>590</a:t>
                      </a:r>
                      <a:r>
                        <a:rPr lang="zh-CN" altLang="en-US" sz="1100" spc="120" dirty="0"/>
                        <a:t>模组对应的典型产品（孚能目前主流产品除外）；</a:t>
                      </a:r>
                      <a:endParaRPr lang="en-US" altLang="zh-CN" sz="1100" spc="120" dirty="0"/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spc="120" dirty="0"/>
                        <a:t>2.</a:t>
                      </a:r>
                      <a:r>
                        <a:rPr lang="zh-CN" altLang="en-US" sz="1100" spc="120" dirty="0"/>
                        <a:t>无人机目前以</a:t>
                      </a:r>
                      <a:r>
                        <a:rPr lang="en-US" altLang="zh-CN" sz="1100" spc="120" dirty="0"/>
                        <a:t>XX*87*187</a:t>
                      </a:r>
                      <a:r>
                        <a:rPr lang="zh-CN" altLang="en-US" sz="1100" spc="120" dirty="0"/>
                        <a:t>为典型产品；个别客户也在开发新款异侧极耳型号，例如中电科：</a:t>
                      </a:r>
                      <a:r>
                        <a:rPr lang="en-US" altLang="zh-CN" sz="1100" spc="120" dirty="0"/>
                        <a:t>11*105*265</a:t>
                      </a:r>
                      <a:r>
                        <a:rPr lang="zh-CN" altLang="en-US" sz="1100" spc="120" dirty="0"/>
                        <a:t>；</a:t>
                      </a:r>
                      <a:endParaRPr lang="en-US" altLang="zh-CN" sz="1100" spc="120" dirty="0"/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spc="120" dirty="0"/>
                        <a:t>3.</a:t>
                      </a:r>
                      <a:r>
                        <a:rPr lang="zh-CN" altLang="en-US" sz="1100" spc="120" dirty="0"/>
                        <a:t>储能产品各家型号均不相同，但软包储能多用于户储，单体容量大致在</a:t>
                      </a:r>
                      <a:r>
                        <a:rPr lang="en-US" altLang="zh-CN" sz="1100" spc="120" dirty="0"/>
                        <a:t>20-50Ah</a:t>
                      </a:r>
                      <a:r>
                        <a:rPr lang="zh-CN" altLang="en-US" sz="1100" spc="120" dirty="0"/>
                        <a:t>；</a:t>
                      </a:r>
                      <a:endParaRPr lang="en-US" altLang="zh-CN" sz="1100" spc="120" dirty="0"/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spc="120" dirty="0"/>
                        <a:t>4.</a:t>
                      </a:r>
                      <a:r>
                        <a:rPr lang="zh-CN" altLang="en-US" sz="1100" spc="120" dirty="0"/>
                        <a:t>同款型号，不同体系，兼顾能量和功率；动力与储能。</a:t>
                      </a:r>
                      <a:endParaRPr lang="en-US" altLang="zh-CN" sz="1100" spc="120" dirty="0"/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spc="120" dirty="0"/>
                        <a:t>5.</a:t>
                      </a:r>
                      <a:r>
                        <a:rPr lang="zh-CN" altLang="en-US" sz="1100" spc="120" dirty="0"/>
                        <a:t>同样长宽，不同厚度兼顾不同容量。</a:t>
                      </a:r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无人机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22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10.6*74*172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无人机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27-31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XX*87*187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>
                          <a:highlight>
                            <a:srgbClr val="FFFF00"/>
                          </a:highlight>
                        </a:rPr>
                        <a:t>动力</a:t>
                      </a:r>
                      <a:r>
                        <a:rPr lang="en-US" altLang="zh-CN" sz="1050" spc="120" dirty="0">
                          <a:highlight>
                            <a:srgbClr val="FFFF00"/>
                          </a:highlight>
                        </a:rPr>
                        <a:t>/</a:t>
                      </a:r>
                      <a:r>
                        <a:rPr lang="zh-CN" altLang="en-US" sz="1050" spc="120" dirty="0">
                          <a:highlight>
                            <a:srgbClr val="FFFF00"/>
                          </a:highlight>
                        </a:rPr>
                        <a:t>储能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>
                          <a:highlight>
                            <a:srgbClr val="FFFF00"/>
                          </a:highlight>
                        </a:rPr>
                        <a:t>111/45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>
                          <a:highlight>
                            <a:srgbClr val="FFFF00"/>
                          </a:highlight>
                        </a:rPr>
                        <a:t>11.24*118*359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153"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清陶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小动力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050" u="none" strike="noStrike" cap="none" spc="120" baseline="0" dirty="0">
                          <a:uFillTx/>
                        </a:rPr>
                        <a:t>10-16.2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u="none" strike="noStrike" cap="none" spc="120" baseline="0" dirty="0">
                          <a:uFillTx/>
                        </a:rPr>
                        <a:t>89*148*97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消费、小动力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050" u="none" strike="noStrike" cap="none" spc="120" baseline="0" dirty="0">
                          <a:uFillTx/>
                        </a:rPr>
                        <a:t>7.2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6.6*60*85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动力、储能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三元：</a:t>
                      </a:r>
                      <a:r>
                        <a:rPr lang="en-US" altLang="zh-CN" sz="1050" spc="120" dirty="0"/>
                        <a:t>51-76</a:t>
                      </a:r>
                      <a:r>
                        <a:rPr lang="zh-CN" altLang="en-US" sz="1050" spc="120" dirty="0"/>
                        <a:t>；铁锂：</a:t>
                      </a:r>
                      <a:r>
                        <a:rPr lang="en-US" altLang="zh-CN" sz="1050" spc="120" dirty="0"/>
                        <a:t>34-41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XX*103*310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spc="120" dirty="0"/>
                        <a:t>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71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115*114*342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153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远景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05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8.7*103*548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  <a:endParaRPr kumimoji="0" lang="zh-CN" altLang="en-US" sz="1050" u="none" strike="noStrike" kern="0" cap="none" spc="12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05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7.7*123.2*552.8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  <a:endParaRPr kumimoji="0" lang="zh-CN" altLang="en-US" sz="1050" u="none" strike="noStrike" kern="0" cap="none" spc="12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05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/>
                        <a:t>12.9*103*548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05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/>
                        <a:t>10.7*115*548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05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14.1*115*548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153"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孚能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  <a:endParaRPr kumimoji="0" lang="zh-CN" altLang="en-US" sz="1050" u="none" strike="noStrike" kern="0" cap="none" spc="12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05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10.2*204*600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  <a:endParaRPr kumimoji="0" lang="zh-CN" altLang="en-US" sz="1050" u="none" strike="noStrike" kern="0" cap="none" spc="12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sz="105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14.5*197.5*455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en-US" altLang="zh-CN" sz="105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11.6*109*309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4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en-US" altLang="zh-CN" sz="105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11.1*102*354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15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利维能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uLnTx/>
                          <a:uFillTx/>
                        </a:rPr>
                        <a:t>储能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050" u="none" strike="noStrike" cap="none" spc="120" baseline="0" dirty="0">
                          <a:highlight>
                            <a:srgbClr val="FFFF00"/>
                          </a:highlight>
                          <a:uFillTx/>
                        </a:rPr>
                        <a:t>50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>
                          <a:highlight>
                            <a:srgbClr val="FFFF00"/>
                          </a:highlight>
                        </a:rPr>
                        <a:t>13*120*310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15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盟固利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50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11.3*102*309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15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派能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储能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20-50Ah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XX*141*242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0153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捷威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62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8.5*87*546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70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11.4*110*366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u="none" strike="noStrike" kern="0" cap="none" spc="1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51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11.4*103*306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0153"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中电科新能源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>
                          <a:highlight>
                            <a:srgbClr val="FFFF00"/>
                          </a:highlight>
                        </a:rPr>
                        <a:t>动力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en-US" altLang="zh-CN" sz="105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>
                          <a:highlight>
                            <a:srgbClr val="FFFF00"/>
                          </a:highlight>
                        </a:rPr>
                        <a:t>XX103310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/>
                        <a:t>无人机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30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/>
                        <a:t>XX87187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21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>
                          <a:highlight>
                            <a:srgbClr val="FFFF00"/>
                          </a:highlight>
                        </a:rPr>
                        <a:t>无人机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>
                          <a:highlight>
                            <a:srgbClr val="FFFF00"/>
                          </a:highlight>
                        </a:rPr>
                        <a:t>30-35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>
                          <a:highlight>
                            <a:srgbClr val="FFFF00"/>
                          </a:highlight>
                        </a:rPr>
                        <a:t>11*105*265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01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050" spc="120" dirty="0">
                          <a:highlight>
                            <a:srgbClr val="FFFF00"/>
                          </a:highlight>
                        </a:rPr>
                        <a:t>电动飞机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>
                          <a:highlight>
                            <a:srgbClr val="FFFF00"/>
                          </a:highlight>
                        </a:rPr>
                        <a:t>105-112</a:t>
                      </a:r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050" spc="120" dirty="0">
                          <a:highlight>
                            <a:srgbClr val="FFFF00"/>
                          </a:highlight>
                        </a:rPr>
                        <a:t>12*127*366</a:t>
                      </a:r>
                    </a:p>
                  </a:txBody>
                  <a:tcPr marL="177800" marR="1778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辊分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" y="8114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辊分设备选型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设备配置对比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78658" y="1140270"/>
          <a:ext cx="9655175" cy="5377815"/>
        </p:xfrm>
        <a:graphic>
          <a:graphicData uri="http://schemas.openxmlformats.org/drawingml/2006/table">
            <a:tbl>
              <a:tblPr firstRow="1">
                <a:tableStyleId>{0EE3E524-B1EC-42F4-871B-6CFBA08B6502}</a:tableStyleId>
              </a:tblPr>
              <a:tblGrid>
                <a:gridCol w="1132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5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673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46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类别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平台线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捷威线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3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40"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收放卷模块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收放卷形式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单轴收放卷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单轴收放卷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行业主流配置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部分配置自动收放卷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收放卷轴直径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英寸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单卷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2000m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英寸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单卷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200~300m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收大卷，减少换卷频次，提升材料利用率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收放卷轴固定方式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气胀夹头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气涨顶锥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气涨顶锥需人员抽拔中间铁轴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卷径检测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超声波传感器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7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拉伸模块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极耳压延装置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行业先进配置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6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前后拉伸装置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配置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张力范围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Max.1000N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配置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张力范围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Max.100N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大张力行业标配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170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除尘除铁模块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除尘机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 rowSpan="3"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毛刷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除铁磁棒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1640">
                <a:tc rowSpan="7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轧辊模块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轧辊形式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正极热轧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负极冷双辊连轧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冷轧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热辊根据需求配置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负极双辊行业标配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16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弯钢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配置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单机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16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表面镀层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正极碳化物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负极镀铬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镀铬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做三元高镍正极标配碳化物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轧辊线压力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Max.5t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Max.5t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216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轴承座水冷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液压水冷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轴承座无水冷</a:t>
                      </a:r>
                      <a:b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液压风冷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正极预加热</a:t>
                      </a:r>
                      <a:r>
                        <a:rPr lang="en-US" altLang="zh-CN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降温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热辊行业标配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负极在线擦辊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激光测厚模块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激光测厚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100" b="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行业标配</a:t>
                      </a:r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032490" y="8115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5" imgW="971550" imgH="800100" progId="PowerPoint.Show.12">
                  <p:embed/>
                </p:oleObj>
              </mc:Choice>
              <mc:Fallback>
                <p:oleObj showAsIcon="1" r:id="rId5" imgW="971550" imgH="800100" progId="PowerPoint.Show.12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32490" y="8115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49555" y="6461760"/>
            <a:ext cx="679132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分切设备按照行业标准配置。预留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CCD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瑕疵检测安装空间；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模切＆叠片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" y="8114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极耳成型＆叠片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设备类型选择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20345" y="1134110"/>
          <a:ext cx="11751310" cy="5368290"/>
        </p:xfrm>
        <a:graphic>
          <a:graphicData uri="http://schemas.openxmlformats.org/drawingml/2006/table">
            <a:tbl>
              <a:tblPr firstRow="1">
                <a:tableStyleId>{4F000969-AC8F-4B9D-9F97-E5EFF7B65337}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1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80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设备类型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激光模切分切一体机</a:t>
                      </a: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切叠一体机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五金模切</a:t>
                      </a: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单体叠片机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0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设备图示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endParaRPr sz="12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endParaRPr sz="12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1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加工过程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激光切：双幅极卷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激光极耳成型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分切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收卷</a:t>
                      </a:r>
                      <a:b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切叠一体：放卷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→V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角成型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裁断成片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叠片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五金模切：单幅极卷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模具极耳成型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+V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角成型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收片</a:t>
                      </a:r>
                      <a:b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单体叠片机：弹夹上料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叠片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31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效率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</a:t>
                      </a:r>
                      <a:b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激光切：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60m/min</a:t>
                      </a:r>
                      <a:b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切叠一体：单工位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0.6S/Pcs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低</a:t>
                      </a:r>
                      <a:b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模切：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220Pcs/min</a:t>
                      </a:r>
                      <a:b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单机叠片机：单工位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0.6S/Pcs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05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价格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台激光切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+1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台切叠一体（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工位）</a:t>
                      </a:r>
                      <a:b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约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800W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台五金模切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+2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台双工位叠片机</a:t>
                      </a:r>
                      <a:b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约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550W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换型便捷性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切叠一体机需完全生产完后才可停机进行换型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两台叠片机，可一台生产，另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台换型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405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极片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卷烘烤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激光切后成卷，极卷烘烤时间长，量大</a:t>
                      </a:r>
                      <a:b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极卷长时间存放，切片后会上翘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五金模切后单片收弹夹内，进烘箱内烘烤</a:t>
                      </a:r>
                      <a:b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烘烤时间短，量少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405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对前工序来料要求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严格</a:t>
                      </a:r>
                      <a:b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需极耳拉伸合格，无波浪边；如来料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NG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，激光切割无法聚焦，会切不断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相对友善</a:t>
                      </a:r>
                      <a:b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模具冲切，对极片波浪、极耳拉伸要求相对低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图片_3"/>
          <p:cNvPicPr/>
          <p:nvPr/>
        </p:nvPicPr>
        <p:blipFill>
          <a:blip r:embed="rId5"/>
          <a:stretch>
            <a:fillRect/>
          </a:stretch>
        </p:blipFill>
        <p:spPr>
          <a:xfrm>
            <a:off x="2298065" y="1750060"/>
            <a:ext cx="2249170" cy="681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_5"/>
          <p:cNvPicPr/>
          <p:nvPr/>
        </p:nvPicPr>
        <p:blipFill>
          <a:blip r:embed="rId6"/>
          <a:stretch>
            <a:fillRect/>
          </a:stretch>
        </p:blipFill>
        <p:spPr>
          <a:xfrm>
            <a:off x="5419725" y="1750060"/>
            <a:ext cx="1351915" cy="6051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_16"/>
          <p:cNvPicPr/>
          <p:nvPr/>
        </p:nvPicPr>
        <p:blipFill>
          <a:blip r:embed="rId7"/>
          <a:stretch>
            <a:fillRect/>
          </a:stretch>
        </p:blipFill>
        <p:spPr>
          <a:xfrm>
            <a:off x="10379710" y="1750060"/>
            <a:ext cx="1108075" cy="697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_6"/>
          <p:cNvPicPr/>
          <p:nvPr/>
        </p:nvPicPr>
        <p:blipFill>
          <a:blip r:embed="rId8"/>
          <a:stretch>
            <a:fillRect/>
          </a:stretch>
        </p:blipFill>
        <p:spPr>
          <a:xfrm>
            <a:off x="8336280" y="1727200"/>
            <a:ext cx="1183005" cy="70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249555" y="6461760"/>
            <a:ext cx="1110996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综上，本项目选择五金模切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+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单体叠片机形式。五金模切设备配置与平台购置模切机一致。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叠片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" y="8114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叠片设备选型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设备配置对比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88108" y="1384795"/>
          <a:ext cx="10246995" cy="4798695"/>
        </p:xfrm>
        <a:graphic>
          <a:graphicData uri="http://schemas.openxmlformats.org/drawingml/2006/table">
            <a:tbl>
              <a:tblPr firstRow="1">
                <a:tableStyleId>{F2DEC99E-6705-4C7C-AC87-9F01EB7D9D5F}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1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6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6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6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平台线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捷威嘉兴线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6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单工位叠片效率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0.6S/Pcs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0.9S/Pcs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单机叠片工位数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根据产能配置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上料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弹夹上料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弹夹上料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预定位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设备标配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对齐度检测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设备标配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是否尾卷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不尾卷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尾卷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不尾卷，减少隔膜浪费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贴二维码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追溯用，行业标配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热压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配置</a:t>
                      </a:r>
                      <a:r>
                        <a:rPr lang="en-US" altLang="zh-CN" sz="14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工位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单独配置预热和冷压设备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兼容涂胶隔膜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除尘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设备标配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转运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物流线</a:t>
                      </a:r>
                      <a:r>
                        <a:rPr lang="en-US" altLang="zh-CN" sz="14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拘束工装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人工转运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同常州线</a:t>
                      </a:r>
                      <a:endParaRPr lang="zh-CN" altLang="en-US" sz="1400" b="0" spc="12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自动化，防止对齐度变化</a:t>
                      </a:r>
                      <a:b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400" b="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行业标配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002010" y="8115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5" imgW="971550" imgH="800100" progId="Excel.Sheet.12">
                  <p:embed/>
                </p:oleObj>
              </mc:Choice>
              <mc:Fallback>
                <p:oleObj showAsIcon="1" r:id="rId5" imgW="971550" imgH="800100" progId="Excel.Shee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02010" y="8115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-NMP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回收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" y="8114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NMP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回收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设备类型选择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45770" y="1165225"/>
          <a:ext cx="11277600" cy="5640070"/>
        </p:xfrm>
        <a:graphic>
          <a:graphicData uri="http://schemas.openxmlformats.org/drawingml/2006/table">
            <a:tbl>
              <a:tblPr firstRow="1">
                <a:tableStyleId>{A10DBA01-4902-4B36-AE70-EB9292FAEF90}</a:tableStyleId>
              </a:tblPr>
              <a:tblGrid>
                <a:gridCol w="162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1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8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6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对比项目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冷凝冷冻回风</a:t>
                      </a:r>
                      <a:r>
                        <a:rPr lang="en-US" altLang="zh-CN" sz="16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6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水喷淋吸收高塔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冷凝冷冻回风</a:t>
                      </a:r>
                      <a:r>
                        <a:rPr lang="en-US" altLang="zh-CN" sz="16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6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转轮吸附排空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27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流程图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endParaRPr lang="en-US" altLang="zh-CN" sz="14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endParaRPr lang="en-US" altLang="zh-CN" sz="14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行业内均有应用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05">
                <a:tc rowSpan="2"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NMP回收效率</a:t>
                      </a:r>
                    </a:p>
                  </a:txBody>
                  <a:tcPr marL="177800" marR="177800" marT="107950" marB="107950" anchor="ctr"/>
                </a:tc>
                <a:tc rowSpan="2"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99.9%</a:t>
                      </a:r>
                    </a:p>
                  </a:txBody>
                  <a:tcPr marL="177800" marR="177800" marT="107950" marB="107950" anchor="ctr"/>
                </a:tc>
                <a:tc rowSpan="2"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99.9%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转轮方式废液浓度更高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71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废液浓度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≧</a:t>
                      </a: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80%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≧</a:t>
                      </a: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90%</a:t>
                      </a:r>
                    </a:p>
                  </a:txBody>
                  <a:tcPr marL="177800" marR="177800" marT="107950" marB="10795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尾气排放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≦20mg/m³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≦20mg/m³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sz="14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国家</a:t>
                      </a: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50mg/m³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换热效率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80%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80%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行业先进配置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回风NMP含量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≦</a:t>
                      </a: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280</a:t>
                      </a:r>
                      <a:r>
                        <a:rPr lang="zh-CN" altLang="en-US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PPM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≦</a:t>
                      </a: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280</a:t>
                      </a:r>
                      <a:r>
                        <a:rPr lang="zh-CN" altLang="en-US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PPM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90%</a:t>
                      </a: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回风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实现原理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水洗</a:t>
                      </a:r>
                      <a:r>
                        <a:rPr lang="en-US" altLang="zh-CN" sz="14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NMP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转轮吸附再生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8361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占地情况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室内空间需要少，适合回型厂房布局，对室外要求偏高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适合摆放在涂布机正上方，对</a:t>
                      </a:r>
                      <a:r>
                        <a:rPr lang="zh-CN" altLang="en-US" sz="14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回型厂房布局空间要求偏高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1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我司厂房空间受限，故选两级表冷</a:t>
                      </a:r>
                      <a:r>
                        <a:rPr lang="en-US" altLang="zh-CN" sz="1400" b="1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b="1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转轮形式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1752600"/>
            <a:ext cx="1506855" cy="619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965" y="1683385"/>
            <a:ext cx="1854835" cy="7664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354330" y="1430020"/>
          <a:ext cx="11621770" cy="4742815"/>
        </p:xfrm>
        <a:graphic>
          <a:graphicData uri="http://schemas.openxmlformats.org/drawingml/2006/table">
            <a:tbl>
              <a:tblPr firstRow="1" firstCol="1" bandRow="1">
                <a:tableStyleId>{6BACD6E8-C9BD-4F6C-84D1-C50F2CD5453B}</a:tableStyleId>
              </a:tblPr>
              <a:tblGrid>
                <a:gridCol w="174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600" b="1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类别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600" b="1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内容</a:t>
                      </a:r>
                      <a:endParaRPr lang="zh-CN" altLang="en-US" sz="1600" b="1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915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sz="14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流程图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endParaRPr lang="en-US" altLang="en-US" sz="15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125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sz="14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设备主要配置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正极：总送排风风机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余热回收装置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二级表冷器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转轮机组；内循环工艺；</a:t>
                      </a:r>
                    </a:p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负极：总进排风风机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余热回收装置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初中效过滤器；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直排引新风工艺；</a:t>
                      </a:r>
                    </a:p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室外部分：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40m</a:t>
                      </a:r>
                      <a:r>
                        <a:rPr lang="en-US" altLang="zh-CN" sz="1200" spc="120" baseline="30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废液立式储罐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+1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用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备装车泵；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65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sz="14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设备关键参数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风量：正极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≤28000Nm</a:t>
                      </a:r>
                      <a:r>
                        <a:rPr lang="en-US" altLang="zh-CN" sz="1200" spc="120" baseline="30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/h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；负极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≤23000Nm</a:t>
                      </a:r>
                      <a:r>
                        <a:rPr lang="en-US" altLang="zh-CN" sz="1200" spc="120" baseline="30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/h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换热效率</a:t>
                      </a: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≥80%</a:t>
                      </a: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回风</a:t>
                      </a: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NMP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浓度：</a:t>
                      </a: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≤280PPM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；回风露点：与车间一致；</a:t>
                      </a:r>
                    </a:p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</a:t>
                      </a: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NMP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尾气外排要求：非甲烷总烃</a:t>
                      </a: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≤30mg/m</a:t>
                      </a:r>
                      <a:r>
                        <a:rPr lang="en-US" altLang="zh-CN" sz="1200" b="1" spc="120" baseline="30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zh-CN" sz="1200" b="1" spc="120" baseline="30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其他详见技术要求；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3125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sz="1400" b="1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zh-CN" altLang="en-US" sz="1400" b="1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1. 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涂布机烘箱上方搭钢平台，标底</a:t>
                      </a: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6.5m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，放置</a:t>
                      </a: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NMP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回收设备；</a:t>
                      </a:r>
                    </a:p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2. 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上下层烘箱共用</a:t>
                      </a: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套设备；</a:t>
                      </a:r>
                    </a:p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3. </a:t>
                      </a:r>
                      <a:r>
                        <a:rPr lang="zh-CN" altLang="en-US" sz="1200" b="1" spc="12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正负极均配置余热回收装置，节能降耗；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870" y="1971040"/>
            <a:ext cx="2945130" cy="1248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720" y="1971040"/>
            <a:ext cx="3223895" cy="13366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2555" y="8114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NMP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回收设备选型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设备配置说明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焊接机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325121"/>
              </p:ext>
            </p:extLst>
          </p:nvPr>
        </p:nvGraphicFramePr>
        <p:xfrm>
          <a:off x="193480" y="921942"/>
          <a:ext cx="11563091" cy="5702378"/>
        </p:xfrm>
        <a:graphic>
          <a:graphicData uri="http://schemas.openxmlformats.org/drawingml/2006/table">
            <a:tbl>
              <a:tblPr firstRow="1">
                <a:tableStyleId>{BDD84D08-C72B-4A0B-9E9B-C21B0770A146}</a:tableStyleId>
              </a:tblPr>
              <a:tblGrid>
                <a:gridCol w="1317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0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2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2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8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设备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常州产线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青岛平台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捷威嘉兴线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2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设备关键参数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效率：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ppm；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效率：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ppm；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效率：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3ppm；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64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上下料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物流方式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输送线进出料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机械手自动扫码抓放电芯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人工小车转运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人工上下料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输送线进出料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机械手自动扫码抓放电芯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09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焊接设备配置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扫码上料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en-US" altLang="zh-CN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Hi-pot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测试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负极预焊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负极裁切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负极主焊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负极压平除尘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焊印贴胶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en-US" altLang="zh-CN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CCD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转移机构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正极预焊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正极裁切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正极主焊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压平除尘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焊印贴胶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en-US" altLang="zh-CN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CCD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扫码下料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、超声焊机配置：预焊国产、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4kw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；终焊进口、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5.5kw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、主要机构：人工上料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负极预焊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正极预焊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正极裁切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负极裁切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负极主焊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正极主焊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正负极压平除尘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负极贴胶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正极贴胶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下料至封装机；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、超声焊机配置：配置一致；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、主要机构：扫码上料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负极预焊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正极预焊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正负极极耳裁切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负极主焊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正极主焊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正负极压平除尘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正负极贴胶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+CCD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扫码下料；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35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配套检测单元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、焊前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HI-POT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自动全检（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3000kgf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压力）；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、贴胶后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CCD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全检；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、配置焊接质量在线监控全检；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无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无，放在叠片后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；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、同常州线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、同常州线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8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人员配置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endParaRPr lang="zh-CN" altLang="en-US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42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、原材料上下料需扫批次码；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、单机配置上位机系统，集成冲坑封装设备产品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设备信息，后期以此对接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MES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无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、同常州线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、同常州线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22555" y="141605"/>
            <a:ext cx="892302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在线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CT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预留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905" y="731520"/>
          <a:ext cx="12190730" cy="5674995"/>
        </p:xfrm>
        <a:graphic>
          <a:graphicData uri="http://schemas.openxmlformats.org/drawingml/2006/table">
            <a:tbl>
              <a:tblPr firstRow="1" firstCol="1" bandRow="1">
                <a:tableStyleId>{6BACD6E8-C9BD-4F6C-84D1-C50F2CD5453B}</a:tableStyleId>
              </a:tblPr>
              <a:tblGrid>
                <a:gridCol w="1624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1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工业</a:t>
                      </a: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X-Ray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对比说明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5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检测原理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旋转</a:t>
                      </a:r>
                      <a:r>
                        <a:rPr sz="1200" spc="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扫描</a:t>
                      </a:r>
                      <a:r>
                        <a:rPr lang="zh-CN" sz="1200" spc="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电芯通过</a:t>
                      </a:r>
                      <a:r>
                        <a:rPr sz="1200" spc="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数百张图片，做三维重建，截取我们需要的</a:t>
                      </a:r>
                      <a:r>
                        <a:rPr lang="zh-CN" sz="1200" spc="1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截面数值（</a:t>
                      </a:r>
                      <a:r>
                        <a:rPr sz="1200" spc="20" dirty="0">
                          <a:ln w="5054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真</a:t>
                      </a:r>
                      <a:r>
                        <a:rPr sz="1200" spc="140" dirty="0">
                          <a:ln w="5054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实</a:t>
                      </a:r>
                      <a:r>
                        <a:rPr sz="1200" dirty="0">
                          <a:ln w="5054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OH</a:t>
                      </a:r>
                      <a:r>
                        <a:rPr sz="1200" spc="120" dirty="0">
                          <a:ln w="5054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</a:t>
                      </a:r>
                      <a:r>
                        <a:rPr lang="zh-CN" sz="1200" spc="120" dirty="0">
                          <a:ln w="5054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sz="1200" spc="9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通过对叠片电池一个角的45度角</a:t>
                      </a:r>
                      <a:r>
                        <a:rPr lang="zh-CN" sz="1200" spc="9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或其他角度</a:t>
                      </a:r>
                      <a:r>
                        <a:rPr sz="1200" spc="9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投影拍摄几张</a:t>
                      </a:r>
                      <a:r>
                        <a:rPr sz="1200" spc="3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图</a:t>
                      </a:r>
                      <a:r>
                        <a:rPr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14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片，取投影值</a:t>
                      </a:r>
                      <a:r>
                        <a:rPr lang="zh-CN" sz="1200" spc="14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进行勾股定理计算出数值</a:t>
                      </a:r>
                      <a:r>
                        <a:rPr sz="1200" spc="14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sz="1200" spc="140" dirty="0">
                          <a:ln w="5054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非真实</a:t>
                      </a:r>
                      <a:r>
                        <a:rPr sz="1200" dirty="0">
                          <a:ln w="5054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OH</a:t>
                      </a:r>
                      <a:r>
                        <a:rPr sz="1200" spc="140" dirty="0">
                          <a:ln w="5054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</a:t>
                      </a:r>
                      <a:r>
                        <a:rPr sz="1200" spc="1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zh-CN" altLang="en-US" sz="1200" spc="1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3970" indent="8255" algn="l" rtl="0" eaLnBrk="0">
                        <a:lnSpc>
                          <a:spcPct val="113000"/>
                        </a:lnSpc>
                        <a:spcBef>
                          <a:spcPts val="5"/>
                        </a:spcBef>
                      </a:pPr>
                      <a:r>
                        <a:rPr lang="en-US" sz="1200" b="1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X-Ray</a:t>
                      </a:r>
                      <a:r>
                        <a:rPr lang="zh-CN" altLang="en-US"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需要通过45度投影值</a:t>
                      </a:r>
                      <a:r>
                        <a:rPr lang="zh-CN"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4角联动做判断</a:t>
                      </a:r>
                      <a:r>
                        <a:rPr sz="1200" spc="1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r>
                        <a:rPr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有漏杀</a:t>
                      </a:r>
                      <a:r>
                        <a:rPr sz="1200" spc="8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可能</a:t>
                      </a:r>
                      <a:r>
                        <a:rPr lang="zh-CN" sz="1200" spc="8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sz="1200" spc="8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过杀率大于</a:t>
                      </a:r>
                      <a:r>
                        <a:rPr lang="en-US" sz="1200" spc="8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</a:t>
                      </a:r>
                      <a:r>
                        <a:rPr sz="1200" spc="3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%</a:t>
                      </a:r>
                      <a:r>
                        <a:rPr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  <a:p>
                      <a:pPr marL="13970" indent="8255" algn="l" rtl="0" eaLnBrk="0">
                        <a:lnSpc>
                          <a:spcPct val="113000"/>
                        </a:lnSpc>
                        <a:spcBef>
                          <a:spcPts val="5"/>
                        </a:spcBef>
                      </a:pPr>
                      <a:r>
                        <a:rPr lang="zh-CN" altLang="en-US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工业</a:t>
                      </a:r>
                      <a:r>
                        <a:rPr lang="en-US" altLang="zh-CN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因截取的真实</a:t>
                      </a:r>
                      <a:r>
                        <a:rPr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OH</a:t>
                      </a:r>
                      <a:r>
                        <a:rPr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</a:t>
                      </a:r>
                      <a:r>
                        <a:rPr lang="zh-CN"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直接描点就可以判断；逻辑上</a:t>
                      </a:r>
                      <a:r>
                        <a:rPr sz="1200" spc="5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不</a:t>
                      </a:r>
                      <a:r>
                        <a:rPr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9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存在漏杀，过杀率小于</a:t>
                      </a:r>
                      <a:r>
                        <a:rPr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%</a:t>
                      </a:r>
                      <a:endParaRPr lang="zh-CN" alt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6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图像效果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200" spc="7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2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1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X-Ray</a:t>
                      </a:r>
                      <a:r>
                        <a:rPr lang="zh-CN" altLang="en-US"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200" spc="7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当电池厚度超过5mm</a:t>
                      </a:r>
                      <a:r>
                        <a:rPr lang="zh-CN" sz="1200" spc="7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sz="1200" spc="7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中间部分清晰</a:t>
                      </a:r>
                      <a:r>
                        <a:rPr lang="zh-CN" sz="1200" spc="7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sz="1200" spc="7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上下部分图像不清晰；</a:t>
                      </a:r>
                      <a:r>
                        <a:rPr lang="zh-CN" sz="1200" spc="7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并且</a:t>
                      </a:r>
                      <a:r>
                        <a:rPr sz="1200" spc="7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极耳会影响拍摄</a:t>
                      </a:r>
                      <a:r>
                        <a:rPr lang="zh-CN" sz="1200" spc="7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sz="1200" spc="7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无法判别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工业</a:t>
                      </a:r>
                      <a:r>
                        <a:rPr lang="en-US" altLang="zh-CN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200" spc="9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图像</a:t>
                      </a:r>
                      <a:r>
                        <a:rPr lang="zh-CN" sz="1200" spc="9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相对</a:t>
                      </a:r>
                      <a:r>
                        <a:rPr sz="1200" spc="9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清晰，兼容厚度超过50</a:t>
                      </a:r>
                      <a:r>
                        <a:rPr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mm</a:t>
                      </a:r>
                      <a:r>
                        <a:rPr sz="1200" spc="9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；不受极耳干</a:t>
                      </a:r>
                      <a:r>
                        <a:rPr sz="1200" spc="5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涉</a:t>
                      </a:r>
                      <a:r>
                        <a:rPr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影响</a:t>
                      </a:r>
                      <a:endParaRPr lang="zh-CN" altLang="en-US" sz="1200" spc="6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检测项目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OH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值、极耳状态、电芯内部极片翻折褶皱，在线设备主要测量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OH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值，</a:t>
                      </a:r>
                      <a:r>
                        <a:rPr lang="zh-CN" altLang="en-US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极耳焊接后配合</a:t>
                      </a:r>
                      <a:r>
                        <a:rPr lang="en-US" altLang="zh-CN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XRay</a:t>
                      </a:r>
                      <a:r>
                        <a:rPr lang="zh-CN" altLang="en-US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检测大面方向异物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目前行业内主要用来检测</a:t>
                      </a:r>
                      <a:r>
                        <a:rPr lang="zh-CN" altLang="en-US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OH值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1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X-Ray</a:t>
                      </a:r>
                      <a:r>
                        <a:rPr lang="zh-CN" altLang="en-US"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：功能单一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工业</a:t>
                      </a:r>
                      <a:r>
                        <a:rPr lang="en-US" altLang="zh-CN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：功能较全面，可检测项目类型多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放置位置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热压后；焊接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封装后；注液前；切折烫前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基本放置在热压后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1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X-Ray</a:t>
                      </a:r>
                      <a:r>
                        <a:rPr lang="zh-CN" altLang="en-US" sz="1200" spc="6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：由于功能限制放置位置固定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工业</a:t>
                      </a:r>
                      <a:r>
                        <a:rPr lang="en-US" altLang="zh-CN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：放置位置较灵活，可根据产线布局合理规划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效率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单工位效率在</a:t>
                      </a:r>
                      <a:r>
                        <a:rPr lang="en-US" altLang="zh-CN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3-4ppm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，但通过叠加电芯数量</a:t>
                      </a:r>
                      <a:r>
                        <a:rPr lang="zh-CN" altLang="en-US" sz="12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可弥补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单工位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角检测效率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≥8ppm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效率上差异不大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商场调研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主要用于叠片线。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公司线外在用超过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30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台，在线设备年底前要用上；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公司年初上线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台，中航上线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台；欣旺达上半年上线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台；吉利极电本月招标完成；去年宝马自己电池厂已配备在线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主要用于卷绕式方壳与圆柱，应用较普遍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动力电池市场工业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已成为趋势，预计今明年需求量会大量增加。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在线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出货已知厂家：天津三英（比亚迪）、思客琦（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、中航）、亚锐智能（欣旺达、懋略）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1200">
                <a:tc gridSpan="4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国内外主机厂对电池厂工业</a:t>
                      </a:r>
                      <a:r>
                        <a:rPr lang="en-US" altLang="zh-CN" sz="16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6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应用的关注度日益增加，在线</a:t>
                      </a:r>
                      <a:r>
                        <a:rPr lang="en-US" altLang="zh-CN" sz="16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CT</a:t>
                      </a:r>
                      <a:r>
                        <a:rPr lang="zh-CN" altLang="en-US" sz="16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单机约</a:t>
                      </a:r>
                      <a:r>
                        <a:rPr lang="en-US" altLang="zh-CN" sz="16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300W</a:t>
                      </a:r>
                      <a:r>
                        <a:rPr lang="zh-CN" altLang="en-US" sz="16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，需确认本期是否采购。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850" y="2020570"/>
            <a:ext cx="1482090" cy="1088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6990" y="2021205"/>
            <a:ext cx="2658745" cy="1089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130" y="2020570"/>
            <a:ext cx="1417320" cy="10890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冲坑封装机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2555" y="794698"/>
          <a:ext cx="11719249" cy="6050805"/>
        </p:xfrm>
        <a:graphic>
          <a:graphicData uri="http://schemas.openxmlformats.org/drawingml/2006/table">
            <a:tbl>
              <a:tblPr firstRow="1">
                <a:tableStyleId>{A8FA5F2A-8CA8-4BED-BD4D-7986AF3CEE73}</a:tableStyleId>
              </a:tblPr>
              <a:tblGrid>
                <a:gridCol w="1842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4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5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5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9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常州产线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青岛平台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捷威嘉兴线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12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设备关键参数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效率：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ppm；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关键参数：冲坑深度精度：≤±0.1mm；封头温度控制精度：±3℃；封装压力精度：±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效率：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ppm；</a:t>
                      </a:r>
                    </a:p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参数要求能力一致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同常州线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6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上下料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物流方式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输送线进出料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机械手自动扫码抓放电芯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封装上料：机械手自动从焊接机上料；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封装下料：人工下料；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同常州线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92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冲坑设备配置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、主要机构：铝塑膜放卷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预热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切缝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冲坑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热定型</a:t>
                      </a:r>
                      <a:r>
                        <a:rPr lang="en-US" altLang="zh-CN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暗箱检测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切断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对折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顶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底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、配置铝塑膜上料对接小车；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、主要机构：铝塑膜放卷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切缝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冲坑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切断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对折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顶切；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、主要机构：同常州线；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44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封装设备配置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、主要机构：电芯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入壳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顶底异形封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侧封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侧切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喷码扫码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贴膜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扫码出料；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、顶底封配置异形封头；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、兼容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3/4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边封；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、主要机构：电芯入壳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顶底封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侧封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人工出料；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、线下单独喷码机；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、线下单独贴膜机；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、主要机构：电芯扫码入壳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顶底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异形封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侧封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侧切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角封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喷码扫码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贴膜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扫码出料；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、单独角封；</a:t>
                      </a:r>
                      <a:b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边封；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53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配套检测单元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、封装后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HI-POT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在线全检（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3000kgf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压力）；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、封装后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CCD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尺寸全检；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、封装厚度在线全检；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、铝塑膜冲坑后在线暗箱检测；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封装后</a:t>
                      </a:r>
                      <a:r>
                        <a:rPr 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HI-POT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人工全检；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、同常州线；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、同常州线；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3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人员配置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endParaRPr lang="zh-CN" altLang="en-US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95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、原材料上下料需扫批次码；</a:t>
                      </a:r>
                      <a:b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、单机配置上位机系统，集成冲坑封装设备产品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设备信息，后期以此对接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MES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电芯烘烤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22555" y="919066"/>
          <a:ext cx="11447403" cy="5711511"/>
        </p:xfrm>
        <a:graphic>
          <a:graphicData uri="http://schemas.openxmlformats.org/drawingml/2006/table">
            <a:tbl>
              <a:tblPr firstRow="1">
                <a:tableStyleId>{EE0EB979-8C56-47F1-9801-166EF56D04E6}</a:tableStyleId>
              </a:tblPr>
              <a:tblGrid>
                <a:gridCol w="1822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2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16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常州产线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青岛平台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u="none" strike="noStrike" dirty="0">
                          <a:effectLst/>
                        </a:rPr>
                        <a:t>捷威嘉兴线</a:t>
                      </a:r>
                    </a:p>
                  </a:txBody>
                  <a:tcPr marL="6531" marR="6531" marT="65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5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设备关键参数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效率：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2ppm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（工艺时间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10h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）；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效率：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ppm（12h~24h）；</a:t>
                      </a:r>
                    </a:p>
                  </a:txBody>
                  <a:tcPr marL="6531" marR="6531" marT="6531" marB="0" anchor="ctr"/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无电芯烘烤工艺，只有极卷烘烤</a:t>
                      </a:r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极片烘烤</a:t>
                      </a:r>
                    </a:p>
                    <a:p>
                      <a:pPr algn="ctr" fontAlgn="ctr"/>
                      <a:endParaRPr lang="zh-CN" altLang="en-US" sz="1400" u="none" strike="noStrike" dirty="0">
                        <a:effectLst/>
                        <a:highlight>
                          <a:srgbClr val="FFFF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531" marR="6531" marT="653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6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上下料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物流方式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进出料均为输送线自动流转；</a:t>
                      </a:r>
                      <a:b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上下料采用六轴机器人抓放电芯；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人工流转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人工上下料</a:t>
                      </a:r>
                    </a:p>
                  </a:txBody>
                  <a:tcPr marL="6531" marR="6531" marT="6531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531" marR="6531" marT="653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56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电芯烘烤设备配置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、主要机构：组盘工位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烘箱（含烘烤夹具）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调度机器人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缓存架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维修架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拆盘工位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冷却输送线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真空系统；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台烘箱、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1440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点位；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、拘束加热夹具：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0~100kgf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可调，自动拧紧；常温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~120℃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±3℃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台螺杆罗茨真空泵（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10pa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）互为备用、高真空；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、拆组盘、搬运采用六轴机器人；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、下料配置冷却输送线，实现快速降温；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、主要机构：鼓风式真空烘箱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烘烤夹具；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台烘箱、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个腔体、约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400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点位；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、夹具不带加热板，人工拧紧；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、低真空真空度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-100kpa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6531" marR="6531" marT="6531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531" marR="6531" marT="653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1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配套检测单元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无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无　</a:t>
                      </a:r>
                    </a:p>
                  </a:txBody>
                  <a:tcPr marL="6531" marR="6531" marT="6531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531" marR="6531" marT="653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4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人员配置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人（烘烤注液共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人）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6531" marR="6531" marT="6531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531" marR="6531" marT="653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817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、配置烘烤上位机系统，集成烘烤线的产品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设备信息，后期以此对接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MES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、预留温度探头航插口，后期可实测电芯内部温度情况；</a:t>
                      </a:r>
                    </a:p>
                  </a:txBody>
                  <a:tcPr marL="6531" marR="6531" marT="65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</a:p>
                  </a:txBody>
                  <a:tcPr marL="6531" marR="6531" marT="6531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531" marR="6531" marT="653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0" y="760730"/>
          <a:ext cx="4291965" cy="5608955"/>
        </p:xfrm>
        <a:graphic>
          <a:graphicData uri="http://schemas.openxmlformats.org/drawingml/2006/table">
            <a:tbl>
              <a:tblPr firstRow="1" firstCol="1" bandRow="1">
                <a:tableStyleId>{6BACD6E8-C9BD-4F6C-84D1-C50F2CD5453B}</a:tableStyleId>
              </a:tblPr>
              <a:tblGrid>
                <a:gridCol w="1143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8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1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4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设备示意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7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设备主要配置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烘箱</a:t>
                      </a: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台，单烘箱2个腔体，单腔体5层，点位数不低于1440个；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采用接触式夹紧烘烤，烘烤效率高；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拘束力</a:t>
                      </a: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0~100kgf</a:t>
                      </a:r>
                      <a:r>
                        <a:rPr lang="zh-CN" altLang="en-US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可调；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拆组盘及夹具搬运采用六轴机器人；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采用冷却物流线降低初投资</a:t>
                      </a: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3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设备关键参数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烘烤工艺时间：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10H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腔体极限真空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:≤10Pa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 sz="1400" dirty="0" err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冷却后芯包表面温度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:≤45℃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烘烤温度范围：常温~120℃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温度均匀性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≤</a:t>
                      </a: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22555" y="141605"/>
            <a:ext cx="892302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电芯烘烤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085" y="1617345"/>
            <a:ext cx="3072130" cy="119443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4359275" y="760730"/>
          <a:ext cx="7809865" cy="5609590"/>
        </p:xfrm>
        <a:graphic>
          <a:graphicData uri="http://schemas.openxmlformats.org/drawingml/2006/table">
            <a:tbl>
              <a:tblPr firstRow="1" firstCol="1" bandRow="1">
                <a:tableStyleId>{6BACD6E8-C9BD-4F6C-84D1-C50F2CD5453B}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4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类别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接触式拘束烘烤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接触不带拘束烘烤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鼓风式烘烤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对比说明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烘烤方式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高真空下，通过加热板对电芯在夹紧状态下接触加热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高真空下，通过加热板对电芯进行辐射加热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烘箱内壁加热空气由鼓风机推动，‌在‌气流在箱内循环流动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电芯烘烤主要用接触式烘烤，鼓风式主要用于粉料、极卷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片的烘干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6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加热效率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加热速度最快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加热速度</a:t>
                      </a: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较快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相对最慢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接触式加热效率提高约</a:t>
                      </a: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60%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温度均匀性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同夹具不同位置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≤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同夹具不同位置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≤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3℃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烘箱内不同位置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≤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接触式优势明显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7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电芯外观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接触式夹紧对电芯外观有较大提升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9775" y="2012315"/>
            <a:ext cx="1398905" cy="972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1940" y="2023110"/>
            <a:ext cx="1337310" cy="967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9775" y="5139055"/>
            <a:ext cx="1496060" cy="9099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3670" y="5139055"/>
            <a:ext cx="1595120" cy="9099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6820" y="5139055"/>
            <a:ext cx="1431925" cy="9099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9205" y="2251710"/>
            <a:ext cx="1381125" cy="984885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555" y="141605"/>
            <a:ext cx="11729085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蓝本电芯及兼容需求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81979A0-58FB-E6AC-C8FB-9374631355D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1273867"/>
              </p:ext>
            </p:extLst>
          </p:nvPr>
        </p:nvGraphicFramePr>
        <p:xfrm>
          <a:off x="5374317" y="852043"/>
          <a:ext cx="6477034" cy="5425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7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6590432"/>
                    </a:ext>
                  </a:extLst>
                </a:gridCol>
                <a:gridCol w="1669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249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</a:p>
                  </a:txBody>
                  <a:tcPr marL="215900" marR="215900" marT="133350" marB="1333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 dirty="0"/>
                        <a:t>蓝本</a:t>
                      </a:r>
                      <a:r>
                        <a:rPr lang="en-US" altLang="zh-CN" sz="1200" b="1" spc="130" dirty="0"/>
                        <a:t>1</a:t>
                      </a:r>
                      <a:r>
                        <a:rPr lang="zh-CN" altLang="en-US" sz="1200" b="1" spc="130" dirty="0"/>
                        <a:t>三元</a:t>
                      </a:r>
                      <a:endParaRPr lang="zh-CN" altLang="en-US" sz="1200" b="1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蓝本</a:t>
                      </a:r>
                      <a:r>
                        <a:rPr lang="en-US" altLang="zh-CN" sz="1200" b="1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200" b="1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三元</a:t>
                      </a:r>
                    </a:p>
                  </a:txBody>
                  <a:tcPr marL="215900" marR="215900" marT="133350" marB="1333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 dirty="0"/>
                        <a:t>蓝本</a:t>
                      </a:r>
                      <a:r>
                        <a:rPr lang="en-US" altLang="zh-CN" sz="1200" b="1" spc="130" dirty="0"/>
                        <a:t>3</a:t>
                      </a:r>
                      <a:r>
                        <a:rPr lang="zh-CN" altLang="en-US" sz="1200" b="1" spc="130" dirty="0"/>
                        <a:t>铁锂</a:t>
                      </a:r>
                      <a:endParaRPr lang="zh-CN" altLang="en-US" sz="1200" b="1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49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结构样式</a:t>
                      </a:r>
                    </a:p>
                  </a:txBody>
                  <a:tcPr marL="215900" marR="215900" marT="133350" marB="13335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异侧极耳</a:t>
                      </a:r>
                      <a:endParaRPr lang="en-US" altLang="zh-CN" sz="1200" b="0" i="0" u="none" strike="noStrike" cap="none" spc="130" baseline="0" dirty="0">
                        <a:solidFill>
                          <a:schemeClr val="tx1"/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</a:txBody>
                  <a:tcPr marL="215900" marR="215900" marT="133350" marB="133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异侧极耳</a:t>
                      </a:r>
                      <a:endParaRPr lang="en-US" altLang="zh-CN" sz="1200" b="0" i="0" u="none" strike="noStrike" cap="none" spc="130" baseline="0" dirty="0">
                        <a:solidFill>
                          <a:schemeClr val="tx1"/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</a:txBody>
                  <a:tcPr marL="215900" marR="215900" marT="133350" marB="1333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异侧极耳</a:t>
                      </a:r>
                      <a:endParaRPr lang="en-US" altLang="zh-CN" sz="1200" b="0" i="0" u="none" strike="noStrike" cap="none" spc="130" baseline="0" dirty="0">
                        <a:solidFill>
                          <a:schemeClr val="tx1"/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672159618"/>
                  </a:ext>
                </a:extLst>
              </a:tr>
              <a:tr h="455249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 dirty="0"/>
                        <a:t>蓝本容量/Ah</a:t>
                      </a:r>
                      <a:endParaRPr lang="zh-CN" altLang="en-US" sz="1200" b="1" spc="13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65</a:t>
                      </a:r>
                    </a:p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（平台体系推算）</a:t>
                      </a:r>
                      <a:endParaRPr lang="en-US" altLang="zh-CN" sz="1200" b="0" i="0" u="none" strike="noStrike" cap="none" spc="130" baseline="0" dirty="0">
                        <a:solidFill>
                          <a:schemeClr val="tx1"/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</a:txBody>
                  <a:tcPr marL="215900" marR="215900" marT="133350" marB="133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35</a:t>
                      </a:r>
                    </a:p>
                  </a:txBody>
                  <a:tcPr marL="215900" marR="215900" marT="133350" marB="1333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50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49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/>
                        <a:t>标称电压</a:t>
                      </a:r>
                      <a:r>
                        <a:rPr lang="en-US" altLang="zh-CN" sz="1200" b="1" spc="130"/>
                        <a:t>/V</a:t>
                      </a:r>
                      <a:endParaRPr lang="en-US" altLang="zh-CN" sz="1200" b="1" spc="13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3.6</a:t>
                      </a:r>
                    </a:p>
                  </a:txBody>
                  <a:tcPr marL="215900" marR="215900" marT="133350" marB="133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3.6</a:t>
                      </a:r>
                    </a:p>
                  </a:txBody>
                  <a:tcPr marL="215900" marR="215900" marT="133350" marB="1333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3.2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759">
                <a:tc rowSpan="3"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 dirty="0"/>
                        <a:t>电芯尺寸</a:t>
                      </a:r>
                      <a:br>
                        <a:rPr lang="zh-CN" altLang="en-US" sz="1200" b="1" spc="130" dirty="0"/>
                      </a:br>
                      <a:r>
                        <a:rPr lang="en-US" altLang="zh-CN" sz="1200" b="1" spc="130" dirty="0"/>
                        <a:t>mm</a:t>
                      </a:r>
                      <a:endParaRPr lang="en-US" altLang="zh-CN" sz="1200" b="1" spc="13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/>
                        <a:t>厚度</a:t>
                      </a:r>
                      <a:r>
                        <a:rPr lang="en-US" altLang="zh-CN" sz="1200" b="1" spc="130"/>
                        <a:t>D</a:t>
                      </a:r>
                      <a:endParaRPr lang="en-US" altLang="zh-CN" sz="1200" b="1" spc="13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12</a:t>
                      </a:r>
                    </a:p>
                  </a:txBody>
                  <a:tcPr marL="215900" marR="215900" marT="133350" marB="133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11</a:t>
                      </a:r>
                    </a:p>
                  </a:txBody>
                  <a:tcPr marL="215900" marR="215900" marT="133350" marB="1333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12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2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/>
                        <a:t>宽度</a:t>
                      </a:r>
                      <a:r>
                        <a:rPr lang="en-US" altLang="zh-CN" sz="1200" b="1" spc="130"/>
                        <a:t>W</a:t>
                      </a:r>
                      <a:endParaRPr lang="en-US" altLang="zh-CN" sz="1200" b="1" spc="13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105</a:t>
                      </a:r>
                    </a:p>
                  </a:txBody>
                  <a:tcPr marL="215900" marR="215900" marT="133350" marB="133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105</a:t>
                      </a:r>
                    </a:p>
                  </a:txBody>
                  <a:tcPr marL="215900" marR="215900" marT="133350" marB="1333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123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2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/>
                        <a:t>长度</a:t>
                      </a:r>
                      <a:r>
                        <a:rPr lang="en-US" altLang="zh-CN" sz="1200" b="1" spc="130"/>
                        <a:t>L</a:t>
                      </a:r>
                      <a:endParaRPr lang="en-US" altLang="zh-CN" sz="1200" b="1" spc="13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310</a:t>
                      </a:r>
                    </a:p>
                  </a:txBody>
                  <a:tcPr marL="215900" marR="215900" marT="133350" marB="133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265</a:t>
                      </a:r>
                    </a:p>
                  </a:txBody>
                  <a:tcPr marL="215900" marR="215900" marT="133350" marB="1333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310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9433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1" spc="130" dirty="0"/>
                        <a:t>备注</a:t>
                      </a:r>
                      <a:endParaRPr lang="zh-CN" altLang="en-US" sz="1200" b="1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动力</a:t>
                      </a:r>
                      <a:endParaRPr lang="en-US" altLang="zh-CN" sz="1200" b="0" i="0" u="none" strike="noStrike" cap="none" spc="130" baseline="0" dirty="0">
                        <a:solidFill>
                          <a:schemeClr val="tx1"/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铁锂体系约</a:t>
                      </a: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35-40Ah</a:t>
                      </a:r>
                      <a:endParaRPr lang="zh-CN" altLang="en-US" sz="1200" b="0" i="0" u="none" strike="noStrike" cap="none" spc="130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</a:txBody>
                  <a:tcPr marL="215900" marR="215900" marT="133350" marB="133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无人机</a:t>
                      </a:r>
                      <a:endParaRPr lang="en-US" altLang="zh-CN" sz="1200" b="0" i="0" u="none" strike="noStrike" cap="none" spc="130" baseline="0" dirty="0">
                        <a:solidFill>
                          <a:schemeClr val="tx1"/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铁锂体系约</a:t>
                      </a: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25Ah</a:t>
                      </a: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左右</a:t>
                      </a:r>
                      <a:endParaRPr lang="en-US" altLang="zh-CN" sz="1200" b="0" i="0" u="none" strike="noStrike" cap="none" spc="130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</a:txBody>
                  <a:tcPr marL="215900" marR="215900" marT="133350" marB="1333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户储</a:t>
                      </a:r>
                      <a:endParaRPr lang="en-US" altLang="zh-CN" sz="1200" b="0" i="0" u="none" strike="noStrike" cap="none" spc="130" baseline="0" dirty="0">
                        <a:solidFill>
                          <a:schemeClr val="tx1"/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三元体系约</a:t>
                      </a:r>
                      <a:endParaRPr lang="en-US" altLang="zh-CN" sz="1200" b="0" i="0" u="none" strike="noStrike" cap="none" spc="130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75Ah</a:t>
                      </a: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左右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88548AE9-488D-C8BF-9085-275B9FA5A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">
            <a:off x="230155" y="2032354"/>
            <a:ext cx="4509019" cy="1720725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330E5BE-2F42-A648-13B0-D42C55C24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885988"/>
              </p:ext>
            </p:extLst>
          </p:nvPr>
        </p:nvGraphicFramePr>
        <p:xfrm>
          <a:off x="188216" y="4942459"/>
          <a:ext cx="4783015" cy="133502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6393">
                  <a:extLst>
                    <a:ext uri="{9D8B030D-6E8A-4147-A177-3AD203B41FA5}">
                      <a16:colId xmlns:a16="http://schemas.microsoft.com/office/drawing/2014/main" val="3741238699"/>
                    </a:ext>
                  </a:extLst>
                </a:gridCol>
                <a:gridCol w="1264099">
                  <a:extLst>
                    <a:ext uri="{9D8B030D-6E8A-4147-A177-3AD203B41FA5}">
                      <a16:colId xmlns:a16="http://schemas.microsoft.com/office/drawing/2014/main" val="2655826819"/>
                    </a:ext>
                  </a:extLst>
                </a:gridCol>
                <a:gridCol w="2602523">
                  <a:extLst>
                    <a:ext uri="{9D8B030D-6E8A-4147-A177-3AD203B41FA5}">
                      <a16:colId xmlns:a16="http://schemas.microsoft.com/office/drawing/2014/main" val="1700413703"/>
                    </a:ext>
                  </a:extLst>
                </a:gridCol>
              </a:tblGrid>
              <a:tr h="323717">
                <a:tc gridSpan="2"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mbria" panose="02040503050406030204"/>
                        </a:rPr>
                        <a:t>项目</a:t>
                      </a:r>
                    </a:p>
                  </a:txBody>
                  <a:tcPr marL="177800" marR="177800" marT="57150" marB="571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mbria" panose="02040503050406030204"/>
                        </a:rPr>
                        <a:t>产线兼容范围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2612665316"/>
                  </a:ext>
                </a:extLst>
              </a:tr>
              <a:tr h="323717">
                <a:tc rowSpan="3"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电芯尺寸</a:t>
                      </a:r>
                      <a:b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</a:b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mm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长度</a:t>
                      </a: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L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200~400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3805700115"/>
                  </a:ext>
                </a:extLst>
              </a:tr>
              <a:tr h="2917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宽度</a:t>
                      </a:r>
                      <a:r>
                        <a:rPr lang="en-US" altLang="zh-CN" sz="1200" b="0" i="0" u="none" strike="noStrike" cap="none" spc="130" baseline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W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80~180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3221926216"/>
                  </a:ext>
                </a:extLst>
              </a:tr>
              <a:tr h="2917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30" baseline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厚度</a:t>
                      </a:r>
                      <a:r>
                        <a:rPr lang="en-US" altLang="zh-CN" sz="1200" b="0" i="0" u="none" strike="noStrike" cap="none" spc="130" baseline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D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i="0" u="none" strike="noStrike" cap="none" spc="13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7~15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428342736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8562768-5E1B-2624-7BCB-73DF2E922DF7}"/>
              </a:ext>
            </a:extLst>
          </p:cNvPr>
          <p:cNvSpPr txBox="1"/>
          <p:nvPr/>
        </p:nvSpPr>
        <p:spPr>
          <a:xfrm>
            <a:off x="5374317" y="6430108"/>
            <a:ext cx="2895600" cy="369330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/>
                <a:sym typeface="Cambria" panose="02040503050406030204"/>
              </a:rPr>
              <a:t>暂定以蓝本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/>
                <a:sym typeface="Cambria" panose="02040503050406030204"/>
              </a:rPr>
              <a:t>1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mbria" panose="02040503050406030204"/>
                <a:sym typeface="Cambria" panose="02040503050406030204"/>
              </a:rPr>
              <a:t>作为投产型号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电解质加注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71307" y="826729"/>
          <a:ext cx="11815919" cy="5571295"/>
        </p:xfrm>
        <a:graphic>
          <a:graphicData uri="http://schemas.openxmlformats.org/drawingml/2006/table">
            <a:tbl>
              <a:tblPr firstRow="1">
                <a:tableStyleId>{BD531A27-C56E-4447-B3AD-439A2B1CE077}</a:tableStyleId>
              </a:tblPr>
              <a:tblGrid>
                <a:gridCol w="1508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0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37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38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常州产线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青岛平台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u="none" strike="noStrike" dirty="0">
                          <a:effectLst/>
                        </a:rPr>
                        <a:t>捷威嘉兴线</a:t>
                      </a: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30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设备关键参数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、效率：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3ppm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、关键参数：注液精度：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±0.8%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；称重精度：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±0.01g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；温控：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±3℃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；腔体漏率：≤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3kPa/min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；封印剥离力：≥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100N/15mm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效率：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1ppm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endParaRPr lang="zh-CN" altLang="en-US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、效率：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3ppm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，增</a:t>
                      </a: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Cambria" panose="02040503050406030204"/>
                        </a:rPr>
                        <a:t>加</a:t>
                      </a: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注液腔体和预封腔体可以提升到</a:t>
                      </a:r>
                      <a:r>
                        <a:rPr lang="en-US" altLang="zh-CN" sz="1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6PPM</a:t>
                      </a: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Cambria" panose="02040503050406030204"/>
                        </a:rPr>
                        <a:t>；</a:t>
                      </a:r>
                      <a:endParaRPr lang="en-US" altLang="zh-CN" sz="1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Cambria" panose="02040503050406030204"/>
                      </a:endParaRP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Cambria" panose="02040503050406030204"/>
                        </a:rPr>
                        <a:t>2</a:t>
                      </a:r>
                      <a:r>
                        <a:rPr lang="zh-CN" altLang="en-US" sz="1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Cambria" panose="02040503050406030204"/>
                        </a:rPr>
                        <a:t>、同常州线</a:t>
                      </a:r>
                      <a:endParaRPr lang="en-US" altLang="zh-CN" sz="14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Cambria" panose="02040503050406030204"/>
                      </a:endParaRPr>
                    </a:p>
                    <a:p>
                      <a:pPr algn="ctr" fontAlgn="ctr"/>
                      <a:endParaRPr lang="zh-CN" altLang="en-US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上下料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物流方式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进出料均为输送线自动流转；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上下料采用机械手抓放电芯；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人工注液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人工上下料完成预封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自动流转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自动上料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自动下料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人工流转</a:t>
                      </a: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89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电解质加注设备配置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、主要机构：扫码上料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+Hi-pot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测试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前后称重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注液系统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真空拍打静置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预封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扫码下料组盘；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、电解质加注后设置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48h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常温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高温静置库；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套加注系统，适应不同电解质；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、真空静置设置拍打功能，加速浸润；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、主要机构：电子秤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预封机构；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、利用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台温箱，实现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24h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常温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高温静置；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、主要机构：扫码上料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Hi-pot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测试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前后称重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注液系统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真空拍打静置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预封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扫码下料组盘；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不详</a:t>
                      </a:r>
                      <a:endParaRPr lang="en-US" altLang="zh-CN" sz="1400" u="none" strike="noStrike" dirty="0">
                        <a:effectLst/>
                        <a:highlight>
                          <a:srgbClr val="FFFF00"/>
                        </a:highligh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套加注系统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、含拍打机构，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真空静置时间</a:t>
                      </a:r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30min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9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配套检测单元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、注液前在线全检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Hi-pot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、注液前后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次全自动称重；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、注液前人工全检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hi-pot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、注液前后人工称重并记录；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无，没有电芯烘烤，封装后测试；</a:t>
                      </a:r>
                      <a:endParaRPr lang="en-US" altLang="zh-CN" sz="1400" u="none" strike="noStrike" dirty="0">
                        <a:effectLst/>
                        <a:highlight>
                          <a:srgbClr val="FFFF00"/>
                        </a:highligh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</a:t>
                      </a: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6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人员配置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人（烘烤注液共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人）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endParaRPr lang="zh-CN" altLang="en-US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109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、配置上位机系统，集成注液机的产品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设备信息，后期以此对接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MES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 配置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FFU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设备内部万级洁净控制；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、电解质配料间单独控制；</a:t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、电解液管道设置有效除铁器；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、同常州线；</a:t>
                      </a:r>
                      <a:endParaRPr lang="en-US" altLang="zh-CN" sz="14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、无此要求；</a:t>
                      </a:r>
                      <a:endParaRPr lang="en-US" altLang="zh-CN" sz="1400" u="none" strike="noStrike" dirty="0">
                        <a:effectLst/>
                        <a:highlight>
                          <a:srgbClr val="FFFF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、无此要求；</a:t>
                      </a:r>
                      <a:endParaRPr lang="en-US" altLang="zh-CN" sz="1400" u="none" strike="noStrike" dirty="0">
                        <a:effectLst/>
                        <a:highlight>
                          <a:srgbClr val="FFFF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、无此要求；</a:t>
                      </a: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10"/>
          <p:cNvSpPr txBox="1"/>
          <p:nvPr/>
        </p:nvSpPr>
        <p:spPr>
          <a:xfrm>
            <a:off x="122555" y="141605"/>
            <a:ext cx="8923020" cy="515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电解质加注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5" name="文本框 20"/>
          <p:cNvSpPr txBox="1"/>
          <p:nvPr/>
        </p:nvSpPr>
        <p:spPr>
          <a:xfrm>
            <a:off x="4961809" y="926100"/>
            <a:ext cx="3142141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="horz" wrap="square" lIns="45719" tIns="45719" rIns="45719" bIns="45719" numCol="1" spcCol="38100" rtlCol="0" anchor="t" forceAA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mbria" panose="02040503050406030204"/>
              </a:rPr>
              <a:t>夹板拘束对电解质浸润的影响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430" y="1306031"/>
            <a:ext cx="4871570" cy="153876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35" y="3002915"/>
            <a:ext cx="5510160" cy="145752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1453" y="1473243"/>
            <a:ext cx="4268243" cy="2577521"/>
          </a:xfrm>
          <a:prstGeom prst="rect">
            <a:avLst/>
          </a:prstGeom>
        </p:spPr>
      </p:pic>
      <p:pic>
        <p:nvPicPr>
          <p:cNvPr id="31" name="tabl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7853" y="4489016"/>
            <a:ext cx="2615442" cy="1398850"/>
          </a:xfrm>
          <a:prstGeom prst="rect">
            <a:avLst/>
          </a:prstGeom>
        </p:spPr>
      </p:pic>
      <p:sp>
        <p:nvSpPr>
          <p:cNvPr id="32" name="文本框 86"/>
          <p:cNvSpPr txBox="1"/>
          <p:nvPr/>
        </p:nvSpPr>
        <p:spPr>
          <a:xfrm>
            <a:off x="805702" y="4606172"/>
            <a:ext cx="5940538" cy="1670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1400" b="1" i="0" u="none" strike="noStrike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验证结果显示：</a:t>
            </a:r>
            <a:endParaRPr lang="en-US" altLang="zh-CN" sz="1400" b="1" i="0" u="none" strike="noStrike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有拘束样品电解质浸润效率更高</a:t>
            </a:r>
            <a:r>
              <a:rPr lang="zh-CN" altLang="en-US" sz="1400" i="0" u="none" strike="noStrike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，相同时间内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电解质吸收量更多。</a:t>
            </a:r>
            <a:r>
              <a:rPr lang="zh-CN" altLang="en-US" sz="1400" i="0" u="none" strike="noStrike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电芯夹板拘束（保持极组全部浸没在电解质中）对电解质的浸润的促进效果较为明显。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hangingPunct="0">
              <a:lnSpc>
                <a:spcPct val="150000"/>
              </a:lnSpc>
            </a:pPr>
            <a:r>
              <a:rPr lang="zh-CN" altLang="en-US" sz="1400" i="0" u="none" strike="noStrike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参考此验证结果，在注液机静置工位增加电芯拍打功能。</a:t>
            </a:r>
            <a:endParaRPr lang="en-US" altLang="zh-CN" sz="1400" i="0" u="none" strike="noStrike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2555" y="141605"/>
            <a:ext cx="892302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原位聚合</a:t>
            </a:r>
          </a:p>
        </p:txBody>
      </p:sp>
      <p:sp>
        <p:nvSpPr>
          <p:cNvPr id="13" name="矩形 12"/>
          <p:cNvSpPr/>
          <p:nvPr/>
        </p:nvSpPr>
        <p:spPr>
          <a:xfrm>
            <a:off x="681102" y="2814978"/>
            <a:ext cx="7107604" cy="32624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关键参数需求：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20090" indent="-342900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运行温度：室温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~95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℃可设定；温度控制误差：≤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±3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℃。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20090" indent="-342900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拘束压力：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0~2500kgf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可设定；压力控制误差：≤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20kgf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2%*RD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20090" indent="-342900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需考虑能耗情况，设备封闭环境，减少与车间环境换热。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20090" indent="-342900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需考虑人员在车间操作的舒适度，不能太热。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77190">
              <a:spcBef>
                <a:spcPts val="1200"/>
              </a:spcBef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台样机的实验效果：</a:t>
            </a:r>
            <a:endParaRPr lang="en-US" altLang="zh-CN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20090" indent="-342900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随着温度变化或聚合的程度，需能实时调整夹具的压力。</a:t>
            </a:r>
            <a:endParaRPr lang="en-US" altLang="zh-CN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20090" indent="-342900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聚合过程是否需要对腔体施加负压真空，便于排气（抽到气袋）。</a:t>
            </a:r>
            <a:endParaRPr lang="en-US" altLang="zh-CN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20090" indent="-342900"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空间有限，重点考虑布局。</a:t>
            </a:r>
            <a:endParaRPr lang="en-US" altLang="zh-CN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01540" y="1799547"/>
            <a:ext cx="834501" cy="43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上料</a:t>
            </a:r>
          </a:p>
        </p:txBody>
      </p:sp>
      <p:sp>
        <p:nvSpPr>
          <p:cNvPr id="15" name="椭圆 14"/>
          <p:cNvSpPr/>
          <p:nvPr/>
        </p:nvSpPr>
        <p:spPr>
          <a:xfrm>
            <a:off x="683611" y="1647675"/>
            <a:ext cx="1623453" cy="735744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电解质静置完成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30517" y="1799548"/>
            <a:ext cx="834501" cy="43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组盘</a:t>
            </a:r>
          </a:p>
        </p:txBody>
      </p:sp>
      <p:sp>
        <p:nvSpPr>
          <p:cNvPr id="17" name="矩形 16"/>
          <p:cNvSpPr/>
          <p:nvPr/>
        </p:nvSpPr>
        <p:spPr>
          <a:xfrm>
            <a:off x="5159494" y="1692382"/>
            <a:ext cx="1817486" cy="646329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高温静置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温度：室温</a:t>
            </a:r>
            <a:r>
              <a:rPr kumimoji="0" lang="en-US" altLang="zh-CN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~95</a:t>
            </a: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℃可设定</a:t>
            </a:r>
            <a:endParaRPr kumimoji="0" lang="en-US" altLang="zh-CN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压力：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0~2500kgf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可设定</a:t>
            </a:r>
            <a:endParaRPr kumimoji="0" lang="zh-CN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71456" y="1799547"/>
            <a:ext cx="834501" cy="43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拆盘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600433" y="1799547"/>
            <a:ext cx="834501" cy="43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下料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829410" y="1799152"/>
            <a:ext cx="1242874" cy="43278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聚合完成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cxnSp>
        <p:nvCxnSpPr>
          <p:cNvPr id="21" name="直接箭头连接符 20"/>
          <p:cNvCxnSpPr>
            <a:stCxn id="15" idx="6"/>
            <a:endCxn id="14" idx="1"/>
          </p:cNvCxnSpPr>
          <p:nvPr/>
        </p:nvCxnSpPr>
        <p:spPr>
          <a:xfrm>
            <a:off x="2307064" y="2015547"/>
            <a:ext cx="39447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箭头连接符 21"/>
          <p:cNvCxnSpPr>
            <a:stCxn id="14" idx="3"/>
            <a:endCxn id="16" idx="1"/>
          </p:cNvCxnSpPr>
          <p:nvPr/>
        </p:nvCxnSpPr>
        <p:spPr>
          <a:xfrm>
            <a:off x="3536041" y="2015547"/>
            <a:ext cx="394476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箭头连接符 22"/>
          <p:cNvCxnSpPr>
            <a:stCxn id="16" idx="3"/>
            <a:endCxn id="17" idx="1"/>
          </p:cNvCxnSpPr>
          <p:nvPr/>
        </p:nvCxnSpPr>
        <p:spPr>
          <a:xfrm flipV="1">
            <a:off x="4765018" y="2015547"/>
            <a:ext cx="394476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>
            <a:stCxn id="17" idx="3"/>
            <a:endCxn id="18" idx="1"/>
          </p:cNvCxnSpPr>
          <p:nvPr/>
        </p:nvCxnSpPr>
        <p:spPr>
          <a:xfrm>
            <a:off x="6976980" y="2015547"/>
            <a:ext cx="39447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箭头连接符 24"/>
          <p:cNvCxnSpPr>
            <a:stCxn id="18" idx="3"/>
            <a:endCxn id="19" idx="1"/>
          </p:cNvCxnSpPr>
          <p:nvPr/>
        </p:nvCxnSpPr>
        <p:spPr>
          <a:xfrm>
            <a:off x="8205957" y="2015547"/>
            <a:ext cx="39447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/>
          <p:cNvCxnSpPr>
            <a:stCxn id="19" idx="3"/>
            <a:endCxn id="20" idx="2"/>
          </p:cNvCxnSpPr>
          <p:nvPr/>
        </p:nvCxnSpPr>
        <p:spPr>
          <a:xfrm>
            <a:off x="9434934" y="2015547"/>
            <a:ext cx="39447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文本框 25"/>
          <p:cNvSpPr txBox="1"/>
          <p:nvPr/>
        </p:nvSpPr>
        <p:spPr>
          <a:xfrm>
            <a:off x="7665659" y="4697989"/>
            <a:ext cx="4039961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关键部件：夹具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+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烘箱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9" name="文本框 26"/>
          <p:cNvSpPr txBox="1"/>
          <p:nvPr/>
        </p:nvSpPr>
        <p:spPr>
          <a:xfrm>
            <a:off x="7564243" y="5310752"/>
            <a:ext cx="4039961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目前市场上没有成熟的设备，均需定制开发。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30" name="文本框 25"/>
          <p:cNvSpPr txBox="1"/>
          <p:nvPr/>
        </p:nvSpPr>
        <p:spPr>
          <a:xfrm>
            <a:off x="287083" y="855547"/>
            <a:ext cx="4039961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核心需求点：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328" y="3216484"/>
            <a:ext cx="1303890" cy="108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665144" y="3181132"/>
            <a:ext cx="1487649" cy="108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208020" y="3357478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15899" y="848995"/>
          <a:ext cx="11760201" cy="5612162"/>
        </p:xfrm>
        <a:graphic>
          <a:graphicData uri="http://schemas.openxmlformats.org/drawingml/2006/table">
            <a:tbl>
              <a:tblPr firstRow="1" firstCol="1" bandRow="1">
                <a:tableStyleId>{6BACD6E8-C9BD-4F6C-84D1-C50F2CD5453B}</a:tableStyleId>
              </a:tblPr>
              <a:tblGrid>
                <a:gridCol w="176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0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0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99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600" b="1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类别</a:t>
                      </a:r>
                    </a:p>
                  </a:txBody>
                  <a:tcPr marL="177800" marR="177800" marT="107950" marB="10795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600" b="1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内容</a:t>
                      </a:r>
                      <a:endParaRPr lang="zh-CN" altLang="en-US" sz="1600" b="1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152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1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参考原型</a:t>
                      </a:r>
                      <a:endParaRPr lang="zh-CN" sz="1400" b="1" spc="12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endParaRPr lang="en-US" altLang="en-US" sz="1500" spc="12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9905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1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原型参数和用途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常用温度：≤</a:t>
                      </a: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120</a:t>
                      </a: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℃</a:t>
                      </a:r>
                      <a:endParaRPr lang="en-US" altLang="zh-CN" sz="1200" spc="12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常用压力：≤</a:t>
                      </a: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100kg</a:t>
                      </a: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用于电芯烘烤（接触式</a:t>
                      </a: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热辐射式）</a:t>
                      </a:r>
                      <a:endParaRPr lang="en-US" altLang="zh-CN" sz="1200" spc="12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常用温度：室温</a:t>
                      </a: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~60</a:t>
                      </a: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℃</a:t>
                      </a:r>
                      <a:endParaRPr lang="en-US" altLang="zh-CN" sz="1200" spc="12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常用压力：≤</a:t>
                      </a: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5t</a:t>
                      </a: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用于电芯静置过程，</a:t>
                      </a: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RGV/</a:t>
                      </a: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堆垛机可执行重载、高空间任务</a:t>
                      </a:r>
                      <a:endParaRPr lang="en-US" altLang="zh-CN" sz="1200" spc="12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常用温度：室温</a:t>
                      </a: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~45</a:t>
                      </a: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℃</a:t>
                      </a:r>
                      <a:endParaRPr lang="en-US" altLang="zh-CN" sz="1200" spc="12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常用压力：≤</a:t>
                      </a: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5t</a:t>
                      </a: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软包电芯夹具化成分容，提供均匀压力</a:t>
                      </a:r>
                      <a:endParaRPr lang="en-US" altLang="zh-CN" sz="1200" spc="12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57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1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优</a:t>
                      </a:r>
                      <a:r>
                        <a:rPr lang="en-US" altLang="zh-CN" sz="1400" b="1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 b="1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劣势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优势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:1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、保温经验充足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;2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、夹具出库，空间利用率最高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: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劣势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:1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、拘束夹具经验相对少（但已打样）；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2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、夹具重量大，需重点关注进出库稳定性；</a:t>
                      </a:r>
                      <a:endParaRPr lang="en-US" altLang="zh-CN" sz="1200" b="0" i="0" u="none" strike="noStrike" cap="none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Cambria" panose="02040503050406030204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优势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:1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、夹县应用成熟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;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劣势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:1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、保温经验少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; 2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、空间利用率低；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3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、一次抓放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36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支电芯，需关注稳定性；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优势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:1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、夹县应用成熟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;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劣势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:1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、空间利用率最低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;2</a:t>
                      </a:r>
                      <a:r>
                        <a:rPr lang="zh-CN" altLang="en-US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、对环境无法形成隔热</a:t>
                      </a:r>
                      <a:r>
                        <a:rPr lang="en-US" altLang="zh-CN" sz="1200" b="0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:</a:t>
                      </a:r>
                      <a:endParaRPr lang="zh-CN" altLang="en-US" sz="1200" b="0" i="0" u="none" strike="noStrike" cap="none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Cambria" panose="02040503050406030204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31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1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结论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样机正常使用中</a:t>
                      </a:r>
                      <a:endParaRPr lang="en-US" altLang="zh-CN" sz="1200" b="1" i="0" u="none" strike="noStrike" cap="none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优选方案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1</a:t>
                      </a:r>
                      <a:r>
                        <a:rPr lang="zh-CN" altLang="en-US" sz="1200" b="1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、空间不足，需降低产能；</a:t>
                      </a:r>
                      <a:endParaRPr lang="en-US" altLang="zh-CN" sz="1200" b="1" i="0" u="none" strike="noStrike" cap="none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Cambria" panose="02040503050406030204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2</a:t>
                      </a:r>
                      <a:r>
                        <a:rPr lang="zh-CN" altLang="en-US" sz="1200" b="1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Cambria" panose="02040503050406030204"/>
                        </a:rPr>
                        <a:t>、涉及变更和审图；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 i="0" u="none" strike="noStrike" cap="none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Cambria" panose="02040503050406030204"/>
                        </a:rPr>
                        <a:t>不考虑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22555" y="141605"/>
            <a:ext cx="892302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原位聚合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59078" y="3040295"/>
            <a:ext cx="765563" cy="200053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烘箱系统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37165" y="3040294"/>
            <a:ext cx="765563" cy="200053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堆垛机系统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670757" y="3040294"/>
            <a:ext cx="765563" cy="200053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天车系统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5217" y="1488909"/>
            <a:ext cx="2633286" cy="144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2300" y="1535561"/>
            <a:ext cx="2075294" cy="144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4777" y="1518764"/>
            <a:ext cx="2197524" cy="144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-DEGAS</a:t>
            </a:r>
            <a:endParaRPr lang="zh-CN" altLang="en-US" sz="27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15900" y="788324"/>
          <a:ext cx="11760201" cy="5950814"/>
        </p:xfrm>
        <a:graphic>
          <a:graphicData uri="http://schemas.openxmlformats.org/drawingml/2006/table">
            <a:tbl>
              <a:tblPr firstRow="1">
                <a:tableStyleId>{DBD922C9-154C-49CD-8446-6EC0EFF27EA4}</a:tableStyleId>
              </a:tblPr>
              <a:tblGrid>
                <a:gridCol w="1314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2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4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9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常州产线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青岛平台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u="none" strike="noStrike" dirty="0">
                          <a:effectLst/>
                        </a:rPr>
                        <a:t>捷威嘉兴线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038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设备关键参数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、效率：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3ppm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Degas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真空度：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-95kPa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；真空腔体漏率：≤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3kPa/min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；精封厚度精度：≤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±15μm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；封头</a:t>
                      </a:r>
                      <a:r>
                        <a:rPr lang="zh-CN" altLang="en-US" sz="11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温度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温控：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±3℃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、效率：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ppm；</a:t>
                      </a: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、同常州线；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792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上下料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物流方式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输送线进出料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机械手自动扫码抓放电芯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人工流转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人工上下料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同常州线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965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DEGAS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设备配置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、主要机构：扫码上料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前称重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擀压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+DEGAS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（含封装）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切气袋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后称重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精封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+CCD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封边测厚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边电压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边电阻测试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扫码下料；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、排气前横向、纵向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次擀气；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</a:t>
                      </a:r>
                      <a:r>
                        <a:rPr 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DEGAS+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精封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切气袋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、主要机构：扫码上料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前称重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擀压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+DEGAS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（含封装）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切气袋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后称重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精封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+CCD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封边测厚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边电压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边电阻测试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en-US" altLang="zh-CN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OCV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测试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扫码下料；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9965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配套检测单元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、排气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切气袋前后两次在线称重；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、精封后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CCD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检测；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、封边测厚；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DEGAS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后人工称重；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、目视；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、同常州线；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、同常州线；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、同常州线；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OCV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测试：常州线是</a:t>
                      </a:r>
                      <a:r>
                        <a:rPr lang="en-US" altLang="zh-CN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OCV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单独工站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人员配置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endParaRPr lang="zh-CN" altLang="en-US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9965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、单机配置上位机系统，集成设备产品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设备信息，后期以此对接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MES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、设备顶部设置排风口，保持设备内部处于微负压状态；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DEGAS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后电芯保留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60mm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左右气袋（考虑存储消防安全和后工序抓取）；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、同常州线；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、无此要求；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、同常州线；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文本框 9"/>
          <p:cNvSpPr txBox="1"/>
          <p:nvPr/>
        </p:nvSpPr>
        <p:spPr>
          <a:xfrm>
            <a:off x="122555" y="141605"/>
            <a:ext cx="892302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化成分容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15900" y="1067435"/>
          <a:ext cx="11760200" cy="5704967"/>
        </p:xfrm>
        <a:graphic>
          <a:graphicData uri="http://schemas.openxmlformats.org/drawingml/2006/table">
            <a:tbl>
              <a:tblPr firstRow="1" firstCol="1" bandRow="1">
                <a:tableStyleId>{C927EF64-3A97-4FD5-9D91-2E68D5509F52}</a:tableStyleId>
              </a:tblPr>
              <a:tblGrid>
                <a:gridCol w="190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28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u="none" strike="noStrike" spc="13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方案特点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u="none" strike="noStrike" spc="13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堆垛机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u="none" strike="noStrike" spc="13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天车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28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图示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endParaRPr lang="zh-CN" altLang="en-US" sz="14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endParaRPr lang="zh-CN" altLang="en-US" sz="14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需求及场地情况</a:t>
                      </a:r>
                    </a:p>
                  </a:txBody>
                  <a:tcPr marL="177800" marR="177800" marT="107950" marB="107950" anchor="ctr"/>
                </a:tc>
                <a:tc gridSpan="2"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、需求：化成、分容各</a:t>
                      </a: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库位，环境要求不同，不能合并；</a:t>
                      </a:r>
                      <a:endParaRPr lang="en-US" altLang="zh-CN" sz="14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、场地：高度空间小于</a:t>
                      </a: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米、平面空间更紧张；</a:t>
                      </a:r>
                    </a:p>
                  </a:txBody>
                  <a:tcPr marL="177800" marR="177800" marT="107950" marB="1079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4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优势分析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、堆垛机可以充分利用高度空间；</a:t>
                      </a:r>
                      <a:endParaRPr lang="en-US" altLang="zh-CN" sz="14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、库位相对独立：可实现单库位检修和单库位消防；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、本次我司需求库位不多，天车布局、成本空间更有优势；</a:t>
                      </a:r>
                      <a:endParaRPr lang="en-US" altLang="zh-CN" sz="14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、每层空间通畅，人工可及时干预消防；</a:t>
                      </a:r>
                      <a:endParaRPr lang="en-US" altLang="zh-CN" sz="14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、各家方案成熟，均有充分使用经验；</a:t>
                      </a:r>
                      <a:endParaRPr lang="en-US" altLang="zh-CN" sz="14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349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劣势分析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、堆垛机结构相对复杂，库位数量需求不多情况下成本较高；</a:t>
                      </a:r>
                      <a:endParaRPr lang="en-US" altLang="zh-CN" sz="14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、无高度可用情况下，堆垛机、上下料工位占地面积相对大；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、无法利用高度空间，常规方案最多</a:t>
                      </a: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层；</a:t>
                      </a:r>
                      <a:endParaRPr lang="en-US" altLang="zh-CN" sz="14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、无法实现单库位检修和消防；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结论</a:t>
                      </a:r>
                    </a:p>
                  </a:txBody>
                  <a:tcPr marL="177800" marR="177800" marT="107950" marB="107950" anchor="ctr"/>
                </a:tc>
                <a:tc gridSpan="2"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结合需求情况，充分考虑空间和成本，本次化成分容工序选择天车库形式</a:t>
                      </a:r>
                    </a:p>
                  </a:txBody>
                  <a:tcPr marL="177800" marR="177800" marT="107950" marB="1079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427" y="1697838"/>
            <a:ext cx="3676165" cy="10272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5095" y="1622280"/>
            <a:ext cx="3285536" cy="1178413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化成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27025" y="746761"/>
          <a:ext cx="11625490" cy="6095746"/>
        </p:xfrm>
        <a:graphic>
          <a:graphicData uri="http://schemas.openxmlformats.org/drawingml/2006/table">
            <a:tbl>
              <a:tblPr firstRow="1">
                <a:tableStyleId>{EA48FD32-3965-471D-85D9-85B954A6DA3C}</a:tableStyleId>
              </a:tblPr>
              <a:tblGrid>
                <a:gridCol w="1197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7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692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b="1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b="1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常州产线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100" b="1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青岛平台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捷威嘉兴线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195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设备关键参数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、设备效率：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2ppm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6h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、压力：压力范围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100kgf~5000kgf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，精度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1000kgf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以下≤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±20kg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1000kgf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以上≤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±2%RD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、温度：室温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~100℃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±2℃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、电源：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5V60A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、电流控制精度不超过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±(0.05%FS+0.05%RD)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；电压控制精度不超过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±0.05%FS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、设备效率：＜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1ppm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（化成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6h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、分容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6h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）；</a:t>
                      </a:r>
                      <a:b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、压力能力一致；</a:t>
                      </a:r>
                      <a:b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、温度能力一致；</a:t>
                      </a:r>
                      <a:b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、电源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5V60A/5V30A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各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半，精度能力一致；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3ppm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zh-CN" altLang="en-US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工艺时间不详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endParaRPr lang="en-US" altLang="zh-CN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zh-CN" altLang="en-US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压力</a:t>
                      </a:r>
                      <a:r>
                        <a:rPr lang="en-US" altLang="zh-CN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0~10t</a:t>
                      </a: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、温度要求同常州线；</a:t>
                      </a:r>
                      <a:endParaRPr lang="en-US" altLang="zh-CN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5V100A</a:t>
                      </a:r>
                      <a:r>
                        <a:rPr lang="zh-CN" altLang="en-US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86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上下料</a:t>
                      </a:r>
                      <a:r>
                        <a:rPr lang="en-US" altLang="zh-CN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物流方式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全自动物流</a:t>
                      </a:r>
                      <a:r>
                        <a:rPr lang="en-US" altLang="zh-CN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全自动上下料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人工流转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人工上下料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同常州线</a:t>
                      </a:r>
                      <a:endParaRPr lang="zh-CN" altLang="en-US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52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化成设备配置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、主要机构：自动料框上料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组盘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天车转移机构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夹具化成机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拆盘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自动流转下料；</a:t>
                      </a:r>
                      <a:b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个充放电库位（热压夹具）、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792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点位；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个冷压库位；</a:t>
                      </a:r>
                      <a:b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、双层库位布置、每层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台天车，上下层之间设置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台提升机，配置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套维护平台；</a:t>
                      </a:r>
                      <a:b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、每层布置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个假电芯放置工位，数量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36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、主要机构：夹具化成机；</a:t>
                      </a:r>
                      <a:b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个充放电库位（热压夹具）、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272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点位；无冷压库位；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、同常州线；</a:t>
                      </a:r>
                      <a:endParaRPr lang="en-US" altLang="zh-CN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、根据产能；</a:t>
                      </a:r>
                      <a:endParaRPr lang="en-US" altLang="zh-CN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、单层布局；</a:t>
                      </a:r>
                      <a:endParaRPr lang="en-US" altLang="zh-CN" sz="1200" b="0" u="none" strike="noStrike" spc="120" dirty="0">
                        <a:effectLst/>
                        <a:highlight>
                          <a:srgbClr val="FFFF00"/>
                        </a:highligh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786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配套检测单元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、配置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套电源校准工装，定期校验；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endParaRPr lang="zh-CN" altLang="en-US" sz="1200" b="0" u="none" strike="noStrike" spc="12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人员配置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endParaRPr lang="zh-CN" altLang="en-US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18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、化成分容段整体配置</a:t>
                      </a:r>
                      <a:r>
                        <a:rPr lang="en-US" altLang="zh-CN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FMS</a:t>
                      </a: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系统，集成设备产品</a:t>
                      </a:r>
                      <a:r>
                        <a:rPr lang="en-US" altLang="zh-CN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设备信息，后期以此对接</a:t>
                      </a:r>
                      <a:r>
                        <a:rPr lang="en-US" altLang="zh-CN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MES</a:t>
                      </a: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endParaRPr lang="zh-CN" altLang="en-US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分容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18362" y="654685"/>
          <a:ext cx="11755276" cy="6379385"/>
        </p:xfrm>
        <a:graphic>
          <a:graphicData uri="http://schemas.openxmlformats.org/drawingml/2006/table">
            <a:tbl>
              <a:tblPr firstRow="1">
                <a:tableStyleId>{9F510E82-DED3-4CD0-9194-2B6620DBEFD4}</a:tableStyleId>
              </a:tblPr>
              <a:tblGrid>
                <a:gridCol w="1052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1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23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常州产线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青岛平台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u="none" strike="noStrike" dirty="0">
                          <a:effectLst/>
                        </a:rPr>
                        <a:t>捷威嘉兴线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4306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设备关键参数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、设备效率：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2ppm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、化成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6h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、压力：范围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100kgf~5000kgf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，精度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1000kgf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以下≤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±20kg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1000kgf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以上≤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±2%RD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、温度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25±3℃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、电源：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5V120A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、电流控制精度不超过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±(0.05%FS+0.05%RD)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；电压控制精度不超过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±0.05%FS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、设备效率：＜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1ppm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分容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6h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、安装夹板提供压力；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、空调提供温度环境；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、电源：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5V60A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、精度能力一致；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3ppm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zh-CN" altLang="en-US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工艺时间不详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endParaRPr lang="en-US" altLang="zh-CN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zh-CN" altLang="en-US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压力</a:t>
                      </a:r>
                      <a:r>
                        <a:rPr lang="en-US" altLang="zh-CN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0~10t</a:t>
                      </a: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、温度要求同常州线；</a:t>
                      </a:r>
                      <a:endParaRPr lang="en-US" altLang="zh-CN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5V130A</a:t>
                      </a:r>
                      <a:r>
                        <a:rPr lang="zh-CN" altLang="en-US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419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上下料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物流方式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全自动物流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全自动上下料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人工流转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人工上下料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同常州线</a:t>
                      </a:r>
                      <a:endParaRPr lang="zh-CN" altLang="en-US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31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分容设备配置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、主要机构：自动料框上料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组盘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天车转移机构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夹具分容机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拆盘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自动流转下料；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个充放电库位（冷压夹具）、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864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点位；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、双层库位布置、每层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台天车，上下层之间设置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台提升机，配置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套维护平台；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、每层布置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个假电芯放置工位，数量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36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、主要机构：充放电设备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静置架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夹板；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、分容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288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点位；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、同常州线；</a:t>
                      </a:r>
                      <a:endParaRPr lang="en-US" altLang="zh-CN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、根据产能；</a:t>
                      </a:r>
                      <a:endParaRPr lang="en-US" altLang="zh-CN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b="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、单层布局；</a:t>
                      </a:r>
                      <a:endParaRPr lang="en-US" altLang="zh-CN" sz="1200" b="0" u="none" strike="noStrike" spc="120" dirty="0">
                        <a:effectLst/>
                        <a:highlight>
                          <a:srgbClr val="FFFF00"/>
                        </a:highligh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、同常州线；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6364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配套检测单元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R="0" lvl="0" algn="l" defTabSz="457200" rtl="0" eaLnBrk="1" fontAlgn="ctr" latinLnBrk="0" hangingPunct="1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、配置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套电源校准工装，定期校验；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、分容后静置时间不可控，无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、分容后一次人工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OCV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测试；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193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人员配置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endParaRPr lang="zh-CN" altLang="en-US" sz="1200" b="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4419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化成分容段整体配置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FMS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系统，集成设备产品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设备信息，后期以此对接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MES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endParaRPr lang="zh-CN" altLang="en-US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同常州线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文本框 9"/>
          <p:cNvSpPr txBox="1"/>
          <p:nvPr/>
        </p:nvSpPr>
        <p:spPr>
          <a:xfrm>
            <a:off x="122555" y="141605"/>
            <a:ext cx="892302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分容</a:t>
            </a:r>
          </a:p>
        </p:txBody>
      </p:sp>
      <p:pic>
        <p:nvPicPr>
          <p:cNvPr id="6" name="图片 5" descr="图形用户界面, 图示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887" y="880986"/>
            <a:ext cx="4778931" cy="2958386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58457" y="2453425"/>
          <a:ext cx="6231591" cy="1734185"/>
        </p:xfrm>
        <a:graphic>
          <a:graphicData uri="http://schemas.openxmlformats.org/drawingml/2006/table">
            <a:tbl>
              <a:tblPr firstRow="1" firstCol="1" bandRow="1">
                <a:tableStyleId>{6BACD6E8-C9BD-4F6C-84D1-C50F2CD5453B}</a:tableStyleId>
              </a:tblPr>
              <a:tblGrid>
                <a:gridCol w="2077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7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71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厂家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仿真结果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擎天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流量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50L/min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，电芯本体温度范围</a:t>
                      </a:r>
                      <a:r>
                        <a:rPr kumimoji="0" lang="en-US" altLang="zh-CN" sz="1200" u="none" strike="noStrike" cap="none" spc="0" normalizeH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23.07~24.59</a:t>
                      </a:r>
                      <a:r>
                        <a:rPr kumimoji="0" lang="zh-CN" altLang="en-US" sz="1200" u="none" strike="noStrike" cap="none" spc="0" normalizeH="0" baseline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利元亨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流量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36L/min</a:t>
                      </a:r>
                      <a:r>
                        <a:rPr lang="zh-CN" altLang="en-US" sz="1200" u="none" strike="noStrike" cap="none" spc="0" baseline="0" dirty="0"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，电芯本体温度为 </a:t>
                      </a:r>
                      <a:r>
                        <a:rPr lang="en-US" altLang="zh-CN" sz="1200" u="none" strike="noStrike" cap="none" spc="0" baseline="0" dirty="0"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22.74~23.52</a:t>
                      </a:r>
                      <a:r>
                        <a:rPr lang="zh-CN" altLang="en-US" sz="1200" u="none" strike="noStrike" cap="none" spc="0" baseline="0" dirty="0"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LYH2023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年提供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泰坦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流量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1.8L/min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，电芯本体温度为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26.3~26.6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泰坦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2023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年提供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49897" y="1023872"/>
            <a:ext cx="5682343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方案：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  <a:p>
            <a:pPr marL="0" marR="0" indent="0" algn="l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、厂房集中提供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22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℃恒温进水；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  <a:p>
            <a:pPr marL="0" marR="0" indent="0" algn="l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、每块层板内部布置冷却水管路；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  <a:p>
            <a:pPr marL="0" marR="0" indent="0" algn="l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3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、不需每块层板控制进水流量，极大简化控制逻辑，减少初投资；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8457" y="4590889"/>
            <a:ext cx="6632808" cy="17081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结论：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  <a:p>
            <a:pPr marL="0" marR="0" indent="0" algn="l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    1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、为应对硅负极膨胀问题，分容采用夹具分容形式；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  <a:p>
            <a:pPr marL="0" marR="0" indent="0" algn="l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    2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、为保证夹具内电芯发热均匀性，采用层板通恒温冷水方案；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  <a:p>
            <a:pPr marL="0" marR="0" indent="0" algn="l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    3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、为简化冷水控制逻辑、提高稳定性、降低能耗和投资，冷水温度确定为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22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℃；</a:t>
            </a:r>
          </a:p>
        </p:txBody>
      </p:sp>
      <p:pic>
        <p:nvPicPr>
          <p:cNvPr id="4" name="图片 3" descr="图表, 折线图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6520" y="4090836"/>
            <a:ext cx="4724831" cy="2208211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静置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&amp;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物流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494155" y="861797"/>
          <a:ext cx="9203690" cy="3497580"/>
        </p:xfrm>
        <a:graphic>
          <a:graphicData uri="http://schemas.openxmlformats.org/drawingml/2006/table">
            <a:tbl>
              <a:tblPr firstRow="1">
                <a:tableStyleId>{C09C995A-C868-4EE1-AFE4-8FE45AD8816E}</a:tableStyleId>
              </a:tblPr>
              <a:tblGrid>
                <a:gridCol w="141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3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常温静置</a:t>
                      </a:r>
                      <a:r>
                        <a:rPr lang="en-US" altLang="zh-CN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（兼容高温）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高温静置</a:t>
                      </a:r>
                      <a:r>
                        <a:rPr lang="en-US" altLang="zh-CN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常温静置</a:t>
                      </a:r>
                      <a:r>
                        <a:rPr lang="en-US" altLang="zh-CN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常温静置</a:t>
                      </a:r>
                      <a:r>
                        <a:rPr lang="en-US" altLang="zh-CN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常温静置</a:t>
                      </a:r>
                      <a:r>
                        <a:rPr lang="en-US" altLang="zh-CN" sz="14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设备关键参数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设备效率：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2ppm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240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库位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设备效率：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2ppm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240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库位</a:t>
                      </a:r>
                    </a:p>
                  </a:txBody>
                  <a:tcPr marL="177800" marR="177800" marT="57150" marB="57150" anchor="ctr"/>
                </a:tc>
                <a:tc gridSpan="3"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设备效率：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2ppm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600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库位</a:t>
                      </a:r>
                    </a:p>
                  </a:txBody>
                  <a:tcPr marL="177800" marR="177800" marT="57150" marB="571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消防配置情况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、消防检测：烟感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+DTS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、库位消防：五边封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喷淋；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、其他：堆垛机消防、消防水箱</a:t>
                      </a:r>
                    </a:p>
                  </a:txBody>
                  <a:tcPr marL="177800" marR="177800" marT="57150" marB="57150" anchor="ctr"/>
                </a:tc>
                <a:tc gridSpan="3"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、消防检测：烟感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+DTS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、库位消防：五边封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喷淋；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、其他：堆垛机消防、消防水箱</a:t>
                      </a:r>
                    </a:p>
                  </a:txBody>
                  <a:tcPr marL="177800" marR="177800" marT="57150" marB="571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配套检测单元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endParaRPr lang="zh-CN" altLang="en-US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endParaRPr lang="zh-CN" altLang="en-US" sz="1200" u="none" strike="noStrike" spc="12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/>
                </a:tc>
                <a:tc gridSpan="3"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、常温静置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后各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次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OCV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全检；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、常温静置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后次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DCIR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模拟测试全检；</a:t>
                      </a:r>
                    </a:p>
                  </a:txBody>
                  <a:tcPr marL="177800" marR="177800" marT="57150" marB="571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</a:p>
                  </a:txBody>
                  <a:tcPr marL="177800" marR="177800" marT="57150" marB="57150" anchor="ctr"/>
                </a:tc>
                <a:tc gridSpan="5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WMS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调度实现全自动物流、料框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1300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个、分选配置六轴机器人</a:t>
                      </a:r>
                    </a:p>
                  </a:txBody>
                  <a:tcPr marL="177800" marR="177800" marT="57150" marB="5715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322" y="4587281"/>
            <a:ext cx="1408777" cy="1873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60987" y="4612224"/>
            <a:ext cx="1408778" cy="1873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2919" y="4628969"/>
            <a:ext cx="1408777" cy="18566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062" y="4587207"/>
            <a:ext cx="1408777" cy="18566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4" name="图片 83" descr="图片包含 游戏机&#10;&#10;描述已自动生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605" y="4612224"/>
            <a:ext cx="2292054" cy="193270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122555" y="141605"/>
            <a:ext cx="6405245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规划思路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六边形 7"/>
          <p:cNvSpPr/>
          <p:nvPr>
            <p:custDataLst>
              <p:tags r:id="rId1"/>
            </p:custDataLst>
          </p:nvPr>
        </p:nvSpPr>
        <p:spPr>
          <a:xfrm rot="5400000">
            <a:off x="1696720" y="1675765"/>
            <a:ext cx="1713230" cy="1591310"/>
          </a:xfrm>
          <a:prstGeom prst="hexagon">
            <a:avLst>
              <a:gd name="adj" fmla="val 29159"/>
              <a:gd name="vf" fmla="val 115470"/>
            </a:avLst>
          </a:prstGeom>
          <a:noFill/>
          <a:ln>
            <a:gradFill>
              <a:gsLst>
                <a:gs pos="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" name="任意多边形 9"/>
          <p:cNvSpPr/>
          <p:nvPr>
            <p:custDataLst>
              <p:tags r:id="rId2"/>
            </p:custDataLst>
          </p:nvPr>
        </p:nvSpPr>
        <p:spPr>
          <a:xfrm>
            <a:off x="1868170" y="2200910"/>
            <a:ext cx="1357630" cy="794385"/>
          </a:xfrm>
          <a:custGeom>
            <a:avLst/>
            <a:gdLst>
              <a:gd name="connsiteX0" fmla="*/ 0 w 2544"/>
              <a:gd name="connsiteY0" fmla="*/ 730 h 1489"/>
              <a:gd name="connsiteX1" fmla="*/ 1264 w 2544"/>
              <a:gd name="connsiteY1" fmla="*/ 0 h 1489"/>
              <a:gd name="connsiteX2" fmla="*/ 2544 w 2544"/>
              <a:gd name="connsiteY2" fmla="*/ 741 h 1489"/>
              <a:gd name="connsiteX3" fmla="*/ 1262 w 2544"/>
              <a:gd name="connsiteY3" fmla="*/ 1489 h 1489"/>
              <a:gd name="connsiteX4" fmla="*/ 0 w 2544"/>
              <a:gd name="connsiteY4" fmla="*/ 730 h 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" h="1489">
                <a:moveTo>
                  <a:pt x="0" y="730"/>
                </a:moveTo>
                <a:lnTo>
                  <a:pt x="1264" y="0"/>
                </a:lnTo>
                <a:lnTo>
                  <a:pt x="2544" y="741"/>
                </a:lnTo>
                <a:lnTo>
                  <a:pt x="1262" y="1489"/>
                </a:lnTo>
                <a:lnTo>
                  <a:pt x="0" y="7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3"/>
            </p:custDataLst>
          </p:nvPr>
        </p:nvSpPr>
        <p:spPr>
          <a:xfrm>
            <a:off x="1867535" y="2589530"/>
            <a:ext cx="676275" cy="580390"/>
          </a:xfrm>
          <a:custGeom>
            <a:avLst/>
            <a:gdLst>
              <a:gd name="connsiteX0" fmla="*/ 0 w 1350"/>
              <a:gd name="connsiteY0" fmla="*/ 0 h 1160"/>
              <a:gd name="connsiteX1" fmla="*/ 1350 w 1350"/>
              <a:gd name="connsiteY1" fmla="*/ 811 h 1160"/>
              <a:gd name="connsiteX2" fmla="*/ 1348 w 1350"/>
              <a:gd name="connsiteY2" fmla="*/ 1160 h 1160"/>
              <a:gd name="connsiteX3" fmla="*/ 4 w 1350"/>
              <a:gd name="connsiteY3" fmla="*/ 373 h 1160"/>
              <a:gd name="connsiteX4" fmla="*/ 0 w 1350"/>
              <a:gd name="connsiteY4" fmla="*/ 0 h 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" h="1160">
                <a:moveTo>
                  <a:pt x="0" y="0"/>
                </a:moveTo>
                <a:lnTo>
                  <a:pt x="1350" y="811"/>
                </a:lnTo>
                <a:lnTo>
                  <a:pt x="1348" y="1160"/>
                </a:lnTo>
                <a:lnTo>
                  <a:pt x="4" y="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12" name="任意多边形 11"/>
          <p:cNvSpPr/>
          <p:nvPr>
            <p:custDataLst>
              <p:tags r:id="rId4"/>
            </p:custDataLst>
          </p:nvPr>
        </p:nvSpPr>
        <p:spPr>
          <a:xfrm>
            <a:off x="2543175" y="2595880"/>
            <a:ext cx="683895" cy="574040"/>
          </a:xfrm>
          <a:custGeom>
            <a:avLst/>
            <a:gdLst>
              <a:gd name="connsiteX0" fmla="*/ 1 w 1279"/>
              <a:gd name="connsiteY0" fmla="*/ 744 h 1074"/>
              <a:gd name="connsiteX1" fmla="*/ 1279 w 1279"/>
              <a:gd name="connsiteY1" fmla="*/ 0 h 1074"/>
              <a:gd name="connsiteX2" fmla="*/ 1275 w 1279"/>
              <a:gd name="connsiteY2" fmla="*/ 333 h 1074"/>
              <a:gd name="connsiteX3" fmla="*/ 0 w 1279"/>
              <a:gd name="connsiteY3" fmla="*/ 1074 h 1074"/>
              <a:gd name="connsiteX4" fmla="*/ 1 w 1279"/>
              <a:gd name="connsiteY4" fmla="*/ 744 h 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" h="1074">
                <a:moveTo>
                  <a:pt x="1" y="744"/>
                </a:moveTo>
                <a:lnTo>
                  <a:pt x="1279" y="0"/>
                </a:lnTo>
                <a:lnTo>
                  <a:pt x="1275" y="333"/>
                </a:lnTo>
                <a:lnTo>
                  <a:pt x="0" y="1074"/>
                </a:lnTo>
                <a:lnTo>
                  <a:pt x="1" y="74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13" name="任意多边形 12"/>
          <p:cNvSpPr/>
          <p:nvPr>
            <p:custDataLst>
              <p:tags r:id="rId5"/>
            </p:custDataLst>
          </p:nvPr>
        </p:nvSpPr>
        <p:spPr>
          <a:xfrm>
            <a:off x="1874520" y="1858645"/>
            <a:ext cx="1357630" cy="795020"/>
          </a:xfrm>
          <a:custGeom>
            <a:avLst/>
            <a:gdLst>
              <a:gd name="connsiteX0" fmla="*/ 0 w 2544"/>
              <a:gd name="connsiteY0" fmla="*/ 730 h 1489"/>
              <a:gd name="connsiteX1" fmla="*/ 1264 w 2544"/>
              <a:gd name="connsiteY1" fmla="*/ 0 h 1489"/>
              <a:gd name="connsiteX2" fmla="*/ 2544 w 2544"/>
              <a:gd name="connsiteY2" fmla="*/ 741 h 1489"/>
              <a:gd name="connsiteX3" fmla="*/ 1262 w 2544"/>
              <a:gd name="connsiteY3" fmla="*/ 1489 h 1489"/>
              <a:gd name="connsiteX4" fmla="*/ 0 w 2544"/>
              <a:gd name="connsiteY4" fmla="*/ 730 h 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" h="1489">
                <a:moveTo>
                  <a:pt x="0" y="730"/>
                </a:moveTo>
                <a:lnTo>
                  <a:pt x="1264" y="0"/>
                </a:lnTo>
                <a:lnTo>
                  <a:pt x="2544" y="741"/>
                </a:lnTo>
                <a:lnTo>
                  <a:pt x="1262" y="1489"/>
                </a:lnTo>
                <a:lnTo>
                  <a:pt x="0" y="7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>
                <a:solidFill>
                  <a:schemeClr val="accent1"/>
                </a:solidFill>
                <a:effectLst>
                  <a:outerShdw dist="25400" dir="3000000" algn="t" rotWithShape="0">
                    <a:schemeClr val="bg1"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成熟度</a:t>
            </a:r>
          </a:p>
        </p:txBody>
      </p:sp>
      <p:sp>
        <p:nvSpPr>
          <p:cNvPr id="14" name="任意多边形 13"/>
          <p:cNvSpPr/>
          <p:nvPr>
            <p:custDataLst>
              <p:tags r:id="rId6"/>
            </p:custDataLst>
          </p:nvPr>
        </p:nvSpPr>
        <p:spPr>
          <a:xfrm>
            <a:off x="1866265" y="2246630"/>
            <a:ext cx="676275" cy="581025"/>
          </a:xfrm>
          <a:custGeom>
            <a:avLst/>
            <a:gdLst>
              <a:gd name="connsiteX0" fmla="*/ 0 w 1350"/>
              <a:gd name="connsiteY0" fmla="*/ 0 h 1160"/>
              <a:gd name="connsiteX1" fmla="*/ 1350 w 1350"/>
              <a:gd name="connsiteY1" fmla="*/ 811 h 1160"/>
              <a:gd name="connsiteX2" fmla="*/ 1348 w 1350"/>
              <a:gd name="connsiteY2" fmla="*/ 1160 h 1160"/>
              <a:gd name="connsiteX3" fmla="*/ 4 w 1350"/>
              <a:gd name="connsiteY3" fmla="*/ 373 h 1160"/>
              <a:gd name="connsiteX4" fmla="*/ 0 w 1350"/>
              <a:gd name="connsiteY4" fmla="*/ 0 h 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" h="1160">
                <a:moveTo>
                  <a:pt x="0" y="0"/>
                </a:moveTo>
                <a:lnTo>
                  <a:pt x="1350" y="811"/>
                </a:lnTo>
                <a:lnTo>
                  <a:pt x="1348" y="1160"/>
                </a:lnTo>
                <a:lnTo>
                  <a:pt x="4" y="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15" name="任意多边形 14"/>
          <p:cNvSpPr/>
          <p:nvPr>
            <p:custDataLst>
              <p:tags r:id="rId7"/>
            </p:custDataLst>
          </p:nvPr>
        </p:nvSpPr>
        <p:spPr>
          <a:xfrm>
            <a:off x="2541905" y="2252980"/>
            <a:ext cx="683895" cy="572135"/>
          </a:xfrm>
          <a:custGeom>
            <a:avLst/>
            <a:gdLst>
              <a:gd name="connsiteX0" fmla="*/ 1 w 1282"/>
              <a:gd name="connsiteY0" fmla="*/ 746 h 1072"/>
              <a:gd name="connsiteX1" fmla="*/ 1282 w 1282"/>
              <a:gd name="connsiteY1" fmla="*/ 0 h 1072"/>
              <a:gd name="connsiteX2" fmla="*/ 1278 w 1282"/>
              <a:gd name="connsiteY2" fmla="*/ 334 h 1072"/>
              <a:gd name="connsiteX3" fmla="*/ 0 w 1282"/>
              <a:gd name="connsiteY3" fmla="*/ 1072 h 1072"/>
              <a:gd name="connsiteX4" fmla="*/ 1 w 1282"/>
              <a:gd name="connsiteY4" fmla="*/ 746 h 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" h="1072">
                <a:moveTo>
                  <a:pt x="1" y="746"/>
                </a:moveTo>
                <a:lnTo>
                  <a:pt x="1282" y="0"/>
                </a:lnTo>
                <a:lnTo>
                  <a:pt x="1278" y="334"/>
                </a:lnTo>
                <a:lnTo>
                  <a:pt x="0" y="1072"/>
                </a:lnTo>
                <a:lnTo>
                  <a:pt x="1" y="7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16" name="任意多边形 15"/>
          <p:cNvSpPr/>
          <p:nvPr>
            <p:custDataLst>
              <p:tags r:id="rId8"/>
            </p:custDataLst>
          </p:nvPr>
        </p:nvSpPr>
        <p:spPr>
          <a:xfrm>
            <a:off x="3357245" y="1970405"/>
            <a:ext cx="4530725" cy="455930"/>
          </a:xfrm>
          <a:custGeom>
            <a:avLst/>
            <a:gdLst>
              <a:gd name="connisteX0" fmla="*/ 0 w 5379720"/>
              <a:gd name="connsiteY0" fmla="*/ 541020 h 541020"/>
              <a:gd name="connisteX1" fmla="*/ 678180 w 5379720"/>
              <a:gd name="connsiteY1" fmla="*/ 0 h 541020"/>
              <a:gd name="connisteX2" fmla="*/ 5379720 w 5379720"/>
              <a:gd name="connsiteY2" fmla="*/ 0 h 5410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5379720" h="541020">
                <a:moveTo>
                  <a:pt x="0" y="541020"/>
                </a:moveTo>
                <a:lnTo>
                  <a:pt x="678180" y="0"/>
                </a:lnTo>
                <a:lnTo>
                  <a:pt x="5379720" y="0"/>
                </a:lnTo>
              </a:path>
            </a:pathLst>
          </a:custGeom>
          <a:noFill/>
          <a:ln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1" name="六边形 20"/>
          <p:cNvSpPr/>
          <p:nvPr>
            <p:custDataLst>
              <p:tags r:id="rId9"/>
            </p:custDataLst>
          </p:nvPr>
        </p:nvSpPr>
        <p:spPr>
          <a:xfrm rot="5400000">
            <a:off x="8782685" y="1558290"/>
            <a:ext cx="1713230" cy="1591310"/>
          </a:xfrm>
          <a:prstGeom prst="hexagon">
            <a:avLst>
              <a:gd name="adj" fmla="val 29159"/>
              <a:gd name="vf" fmla="val 115470"/>
            </a:avLst>
          </a:prstGeom>
          <a:noFill/>
          <a:ln>
            <a:gradFill>
              <a:gsLst>
                <a:gs pos="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4" name="任意多边形 23"/>
          <p:cNvSpPr/>
          <p:nvPr>
            <p:custDataLst>
              <p:tags r:id="rId10"/>
            </p:custDataLst>
          </p:nvPr>
        </p:nvSpPr>
        <p:spPr>
          <a:xfrm>
            <a:off x="8959850" y="2082800"/>
            <a:ext cx="1357630" cy="794385"/>
          </a:xfrm>
          <a:custGeom>
            <a:avLst/>
            <a:gdLst>
              <a:gd name="connsiteX0" fmla="*/ 0 w 2544"/>
              <a:gd name="connsiteY0" fmla="*/ 730 h 1489"/>
              <a:gd name="connsiteX1" fmla="*/ 1264 w 2544"/>
              <a:gd name="connsiteY1" fmla="*/ 0 h 1489"/>
              <a:gd name="connsiteX2" fmla="*/ 2544 w 2544"/>
              <a:gd name="connsiteY2" fmla="*/ 741 h 1489"/>
              <a:gd name="connsiteX3" fmla="*/ 1262 w 2544"/>
              <a:gd name="connsiteY3" fmla="*/ 1489 h 1489"/>
              <a:gd name="connsiteX4" fmla="*/ 0 w 2544"/>
              <a:gd name="connsiteY4" fmla="*/ 730 h 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" h="1489">
                <a:moveTo>
                  <a:pt x="0" y="730"/>
                </a:moveTo>
                <a:lnTo>
                  <a:pt x="1264" y="0"/>
                </a:lnTo>
                <a:lnTo>
                  <a:pt x="2544" y="741"/>
                </a:lnTo>
                <a:lnTo>
                  <a:pt x="1262" y="1489"/>
                </a:lnTo>
                <a:lnTo>
                  <a:pt x="0" y="7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11"/>
            </p:custDataLst>
          </p:nvPr>
        </p:nvSpPr>
        <p:spPr>
          <a:xfrm>
            <a:off x="8959850" y="2471420"/>
            <a:ext cx="676275" cy="580390"/>
          </a:xfrm>
          <a:custGeom>
            <a:avLst/>
            <a:gdLst>
              <a:gd name="connsiteX0" fmla="*/ 0 w 1350"/>
              <a:gd name="connsiteY0" fmla="*/ 0 h 1160"/>
              <a:gd name="connsiteX1" fmla="*/ 1350 w 1350"/>
              <a:gd name="connsiteY1" fmla="*/ 811 h 1160"/>
              <a:gd name="connsiteX2" fmla="*/ 1348 w 1350"/>
              <a:gd name="connsiteY2" fmla="*/ 1160 h 1160"/>
              <a:gd name="connsiteX3" fmla="*/ 4 w 1350"/>
              <a:gd name="connsiteY3" fmla="*/ 373 h 1160"/>
              <a:gd name="connsiteX4" fmla="*/ 0 w 1350"/>
              <a:gd name="connsiteY4" fmla="*/ 0 h 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" h="1160">
                <a:moveTo>
                  <a:pt x="0" y="0"/>
                </a:moveTo>
                <a:lnTo>
                  <a:pt x="1350" y="811"/>
                </a:lnTo>
                <a:lnTo>
                  <a:pt x="1348" y="1160"/>
                </a:lnTo>
                <a:lnTo>
                  <a:pt x="4" y="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34" name="任意多边形 33"/>
          <p:cNvSpPr/>
          <p:nvPr>
            <p:custDataLst>
              <p:tags r:id="rId12"/>
            </p:custDataLst>
          </p:nvPr>
        </p:nvSpPr>
        <p:spPr>
          <a:xfrm>
            <a:off x="9634855" y="2477770"/>
            <a:ext cx="683895" cy="572135"/>
          </a:xfrm>
          <a:custGeom>
            <a:avLst/>
            <a:gdLst>
              <a:gd name="connsiteX0" fmla="*/ 1 w 1282"/>
              <a:gd name="connsiteY0" fmla="*/ 746 h 1072"/>
              <a:gd name="connsiteX1" fmla="*/ 1282 w 1282"/>
              <a:gd name="connsiteY1" fmla="*/ 0 h 1072"/>
              <a:gd name="connsiteX2" fmla="*/ 1278 w 1282"/>
              <a:gd name="connsiteY2" fmla="*/ 334 h 1072"/>
              <a:gd name="connsiteX3" fmla="*/ 0 w 1282"/>
              <a:gd name="connsiteY3" fmla="*/ 1072 h 1072"/>
              <a:gd name="connsiteX4" fmla="*/ 1 w 1282"/>
              <a:gd name="connsiteY4" fmla="*/ 746 h 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" h="1072">
                <a:moveTo>
                  <a:pt x="1" y="746"/>
                </a:moveTo>
                <a:lnTo>
                  <a:pt x="1282" y="0"/>
                </a:lnTo>
                <a:lnTo>
                  <a:pt x="1278" y="334"/>
                </a:lnTo>
                <a:lnTo>
                  <a:pt x="0" y="1072"/>
                </a:lnTo>
                <a:lnTo>
                  <a:pt x="1" y="7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35" name="任意多边形 34"/>
          <p:cNvSpPr/>
          <p:nvPr>
            <p:custDataLst>
              <p:tags r:id="rId13"/>
            </p:custDataLst>
          </p:nvPr>
        </p:nvSpPr>
        <p:spPr>
          <a:xfrm>
            <a:off x="8960485" y="1740535"/>
            <a:ext cx="1357630" cy="795020"/>
          </a:xfrm>
          <a:custGeom>
            <a:avLst/>
            <a:gdLst>
              <a:gd name="connsiteX0" fmla="*/ 0 w 2544"/>
              <a:gd name="connsiteY0" fmla="*/ 730 h 1489"/>
              <a:gd name="connsiteX1" fmla="*/ 1264 w 2544"/>
              <a:gd name="connsiteY1" fmla="*/ 0 h 1489"/>
              <a:gd name="connsiteX2" fmla="*/ 2544 w 2544"/>
              <a:gd name="connsiteY2" fmla="*/ 741 h 1489"/>
              <a:gd name="connsiteX3" fmla="*/ 1262 w 2544"/>
              <a:gd name="connsiteY3" fmla="*/ 1489 h 1489"/>
              <a:gd name="connsiteX4" fmla="*/ 0 w 2544"/>
              <a:gd name="connsiteY4" fmla="*/ 730 h 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" h="1489">
                <a:moveTo>
                  <a:pt x="0" y="730"/>
                </a:moveTo>
                <a:lnTo>
                  <a:pt x="1264" y="0"/>
                </a:lnTo>
                <a:lnTo>
                  <a:pt x="2544" y="741"/>
                </a:lnTo>
                <a:lnTo>
                  <a:pt x="1262" y="1489"/>
                </a:lnTo>
                <a:lnTo>
                  <a:pt x="0" y="7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>
                <a:solidFill>
                  <a:schemeClr val="accent1"/>
                </a:solidFill>
                <a:effectLst>
                  <a:outerShdw dist="25400" dir="3000000" algn="t" rotWithShape="0">
                    <a:schemeClr val="bg1"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连续性</a:t>
            </a:r>
          </a:p>
        </p:txBody>
      </p:sp>
      <p:sp>
        <p:nvSpPr>
          <p:cNvPr id="36" name="任意多边形 35"/>
          <p:cNvSpPr/>
          <p:nvPr>
            <p:custDataLst>
              <p:tags r:id="rId14"/>
            </p:custDataLst>
          </p:nvPr>
        </p:nvSpPr>
        <p:spPr>
          <a:xfrm>
            <a:off x="8952230" y="2129155"/>
            <a:ext cx="676275" cy="581025"/>
          </a:xfrm>
          <a:custGeom>
            <a:avLst/>
            <a:gdLst>
              <a:gd name="connsiteX0" fmla="*/ 0 w 1350"/>
              <a:gd name="connsiteY0" fmla="*/ 0 h 1160"/>
              <a:gd name="connsiteX1" fmla="*/ 1350 w 1350"/>
              <a:gd name="connsiteY1" fmla="*/ 811 h 1160"/>
              <a:gd name="connsiteX2" fmla="*/ 1348 w 1350"/>
              <a:gd name="connsiteY2" fmla="*/ 1160 h 1160"/>
              <a:gd name="connsiteX3" fmla="*/ 4 w 1350"/>
              <a:gd name="connsiteY3" fmla="*/ 373 h 1160"/>
              <a:gd name="connsiteX4" fmla="*/ 0 w 1350"/>
              <a:gd name="connsiteY4" fmla="*/ 0 h 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" h="1160">
                <a:moveTo>
                  <a:pt x="0" y="0"/>
                </a:moveTo>
                <a:lnTo>
                  <a:pt x="1350" y="811"/>
                </a:lnTo>
                <a:lnTo>
                  <a:pt x="1348" y="1160"/>
                </a:lnTo>
                <a:lnTo>
                  <a:pt x="4" y="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43" name="任意多边形 42"/>
          <p:cNvSpPr/>
          <p:nvPr>
            <p:custDataLst>
              <p:tags r:id="rId15"/>
            </p:custDataLst>
          </p:nvPr>
        </p:nvSpPr>
        <p:spPr>
          <a:xfrm>
            <a:off x="9627870" y="2135505"/>
            <a:ext cx="683895" cy="572135"/>
          </a:xfrm>
          <a:custGeom>
            <a:avLst/>
            <a:gdLst>
              <a:gd name="connsiteX0" fmla="*/ 1 w 1282"/>
              <a:gd name="connsiteY0" fmla="*/ 746 h 1072"/>
              <a:gd name="connsiteX1" fmla="*/ 1282 w 1282"/>
              <a:gd name="connsiteY1" fmla="*/ 0 h 1072"/>
              <a:gd name="connsiteX2" fmla="*/ 1278 w 1282"/>
              <a:gd name="connsiteY2" fmla="*/ 334 h 1072"/>
              <a:gd name="connsiteX3" fmla="*/ 0 w 1282"/>
              <a:gd name="connsiteY3" fmla="*/ 1072 h 1072"/>
              <a:gd name="connsiteX4" fmla="*/ 1 w 1282"/>
              <a:gd name="connsiteY4" fmla="*/ 746 h 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" h="1072">
                <a:moveTo>
                  <a:pt x="1" y="746"/>
                </a:moveTo>
                <a:lnTo>
                  <a:pt x="1282" y="0"/>
                </a:lnTo>
                <a:lnTo>
                  <a:pt x="1278" y="334"/>
                </a:lnTo>
                <a:lnTo>
                  <a:pt x="0" y="1072"/>
                </a:lnTo>
                <a:lnTo>
                  <a:pt x="1" y="7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47" name="任意多边形 46"/>
          <p:cNvSpPr/>
          <p:nvPr>
            <p:custDataLst>
              <p:tags r:id="rId16"/>
            </p:custDataLst>
          </p:nvPr>
        </p:nvSpPr>
        <p:spPr>
          <a:xfrm>
            <a:off x="4338955" y="2514600"/>
            <a:ext cx="4500245" cy="465455"/>
          </a:xfrm>
          <a:custGeom>
            <a:avLst/>
            <a:gdLst>
              <a:gd name="connisteX0" fmla="*/ 5343525 w 5343525"/>
              <a:gd name="connsiteY0" fmla="*/ 0 h 552450"/>
              <a:gd name="connisteX1" fmla="*/ 4695825 w 5343525"/>
              <a:gd name="connsiteY1" fmla="*/ 552450 h 552450"/>
              <a:gd name="connisteX2" fmla="*/ 0 w 5343525"/>
              <a:gd name="connsiteY2" fmla="*/ 552450 h 5524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5343525" h="552450">
                <a:moveTo>
                  <a:pt x="5343525" y="0"/>
                </a:moveTo>
                <a:lnTo>
                  <a:pt x="4695825" y="552450"/>
                </a:lnTo>
                <a:lnTo>
                  <a:pt x="0" y="552450"/>
                </a:lnTo>
              </a:path>
            </a:pathLst>
          </a:custGeom>
          <a:noFill/>
          <a:ln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9" name="六边形 48"/>
          <p:cNvSpPr/>
          <p:nvPr>
            <p:custDataLst>
              <p:tags r:id="rId17"/>
            </p:custDataLst>
          </p:nvPr>
        </p:nvSpPr>
        <p:spPr>
          <a:xfrm rot="5400000">
            <a:off x="1696720" y="3855720"/>
            <a:ext cx="1713230" cy="1591310"/>
          </a:xfrm>
          <a:prstGeom prst="hexagon">
            <a:avLst>
              <a:gd name="adj" fmla="val 29159"/>
              <a:gd name="vf" fmla="val 115470"/>
            </a:avLst>
          </a:prstGeom>
          <a:noFill/>
          <a:ln>
            <a:gradFill>
              <a:gsLst>
                <a:gs pos="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6" name="任意多边形 55"/>
          <p:cNvSpPr/>
          <p:nvPr>
            <p:custDataLst>
              <p:tags r:id="rId18"/>
            </p:custDataLst>
          </p:nvPr>
        </p:nvSpPr>
        <p:spPr>
          <a:xfrm>
            <a:off x="1873885" y="4380865"/>
            <a:ext cx="1357630" cy="794385"/>
          </a:xfrm>
          <a:custGeom>
            <a:avLst/>
            <a:gdLst>
              <a:gd name="connsiteX0" fmla="*/ 0 w 2544"/>
              <a:gd name="connsiteY0" fmla="*/ 730 h 1489"/>
              <a:gd name="connsiteX1" fmla="*/ 1264 w 2544"/>
              <a:gd name="connsiteY1" fmla="*/ 0 h 1489"/>
              <a:gd name="connsiteX2" fmla="*/ 2544 w 2544"/>
              <a:gd name="connsiteY2" fmla="*/ 741 h 1489"/>
              <a:gd name="connsiteX3" fmla="*/ 1262 w 2544"/>
              <a:gd name="connsiteY3" fmla="*/ 1489 h 1489"/>
              <a:gd name="connsiteX4" fmla="*/ 0 w 2544"/>
              <a:gd name="connsiteY4" fmla="*/ 730 h 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" h="1489">
                <a:moveTo>
                  <a:pt x="0" y="730"/>
                </a:moveTo>
                <a:lnTo>
                  <a:pt x="1264" y="0"/>
                </a:lnTo>
                <a:lnTo>
                  <a:pt x="2544" y="741"/>
                </a:lnTo>
                <a:lnTo>
                  <a:pt x="1262" y="1489"/>
                </a:lnTo>
                <a:lnTo>
                  <a:pt x="0" y="7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0" name="任意多边形 59"/>
          <p:cNvSpPr/>
          <p:nvPr>
            <p:custDataLst>
              <p:tags r:id="rId19"/>
            </p:custDataLst>
          </p:nvPr>
        </p:nvSpPr>
        <p:spPr>
          <a:xfrm>
            <a:off x="1873885" y="4769485"/>
            <a:ext cx="676275" cy="580390"/>
          </a:xfrm>
          <a:custGeom>
            <a:avLst/>
            <a:gdLst>
              <a:gd name="connsiteX0" fmla="*/ 0 w 1350"/>
              <a:gd name="connsiteY0" fmla="*/ 0 h 1160"/>
              <a:gd name="connsiteX1" fmla="*/ 1350 w 1350"/>
              <a:gd name="connsiteY1" fmla="*/ 811 h 1160"/>
              <a:gd name="connsiteX2" fmla="*/ 1348 w 1350"/>
              <a:gd name="connsiteY2" fmla="*/ 1160 h 1160"/>
              <a:gd name="connsiteX3" fmla="*/ 4 w 1350"/>
              <a:gd name="connsiteY3" fmla="*/ 373 h 1160"/>
              <a:gd name="connsiteX4" fmla="*/ 0 w 1350"/>
              <a:gd name="connsiteY4" fmla="*/ 0 h 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" h="1160">
                <a:moveTo>
                  <a:pt x="0" y="0"/>
                </a:moveTo>
                <a:lnTo>
                  <a:pt x="1350" y="811"/>
                </a:lnTo>
                <a:lnTo>
                  <a:pt x="1348" y="1160"/>
                </a:lnTo>
                <a:lnTo>
                  <a:pt x="4" y="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61" name="任意多边形 60"/>
          <p:cNvSpPr/>
          <p:nvPr>
            <p:custDataLst>
              <p:tags r:id="rId20"/>
            </p:custDataLst>
          </p:nvPr>
        </p:nvSpPr>
        <p:spPr>
          <a:xfrm>
            <a:off x="2548890" y="4775835"/>
            <a:ext cx="683895" cy="572135"/>
          </a:xfrm>
          <a:custGeom>
            <a:avLst/>
            <a:gdLst>
              <a:gd name="connsiteX0" fmla="*/ 1 w 1282"/>
              <a:gd name="connsiteY0" fmla="*/ 746 h 1072"/>
              <a:gd name="connsiteX1" fmla="*/ 1282 w 1282"/>
              <a:gd name="connsiteY1" fmla="*/ 0 h 1072"/>
              <a:gd name="connsiteX2" fmla="*/ 1278 w 1282"/>
              <a:gd name="connsiteY2" fmla="*/ 334 h 1072"/>
              <a:gd name="connsiteX3" fmla="*/ 0 w 1282"/>
              <a:gd name="connsiteY3" fmla="*/ 1072 h 1072"/>
              <a:gd name="connsiteX4" fmla="*/ 1 w 1282"/>
              <a:gd name="connsiteY4" fmla="*/ 746 h 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" h="1072">
                <a:moveTo>
                  <a:pt x="1" y="746"/>
                </a:moveTo>
                <a:lnTo>
                  <a:pt x="1282" y="0"/>
                </a:lnTo>
                <a:lnTo>
                  <a:pt x="1278" y="334"/>
                </a:lnTo>
                <a:lnTo>
                  <a:pt x="0" y="1072"/>
                </a:lnTo>
                <a:lnTo>
                  <a:pt x="1" y="7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62" name="任意多边形 61"/>
          <p:cNvSpPr/>
          <p:nvPr>
            <p:custDataLst>
              <p:tags r:id="rId21"/>
            </p:custDataLst>
          </p:nvPr>
        </p:nvSpPr>
        <p:spPr>
          <a:xfrm>
            <a:off x="1874520" y="4037965"/>
            <a:ext cx="1357630" cy="795020"/>
          </a:xfrm>
          <a:custGeom>
            <a:avLst/>
            <a:gdLst>
              <a:gd name="connsiteX0" fmla="*/ 0 w 2544"/>
              <a:gd name="connsiteY0" fmla="*/ 730 h 1489"/>
              <a:gd name="connsiteX1" fmla="*/ 1264 w 2544"/>
              <a:gd name="connsiteY1" fmla="*/ 0 h 1489"/>
              <a:gd name="connsiteX2" fmla="*/ 2544 w 2544"/>
              <a:gd name="connsiteY2" fmla="*/ 741 h 1489"/>
              <a:gd name="connsiteX3" fmla="*/ 1262 w 2544"/>
              <a:gd name="connsiteY3" fmla="*/ 1489 h 1489"/>
              <a:gd name="connsiteX4" fmla="*/ 0 w 2544"/>
              <a:gd name="connsiteY4" fmla="*/ 730 h 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" h="1489">
                <a:moveTo>
                  <a:pt x="0" y="730"/>
                </a:moveTo>
                <a:lnTo>
                  <a:pt x="1264" y="0"/>
                </a:lnTo>
                <a:lnTo>
                  <a:pt x="2544" y="741"/>
                </a:lnTo>
                <a:lnTo>
                  <a:pt x="1262" y="1489"/>
                </a:lnTo>
                <a:lnTo>
                  <a:pt x="0" y="7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>
                <a:solidFill>
                  <a:schemeClr val="accent1"/>
                </a:solidFill>
                <a:effectLst>
                  <a:outerShdw dist="25400" dir="3000000" algn="t" rotWithShape="0">
                    <a:schemeClr val="bg1"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功能性</a:t>
            </a:r>
          </a:p>
        </p:txBody>
      </p:sp>
      <p:sp>
        <p:nvSpPr>
          <p:cNvPr id="64" name="任意多边形 63"/>
          <p:cNvSpPr/>
          <p:nvPr>
            <p:custDataLst>
              <p:tags r:id="rId22"/>
            </p:custDataLst>
          </p:nvPr>
        </p:nvSpPr>
        <p:spPr>
          <a:xfrm>
            <a:off x="1866265" y="4426585"/>
            <a:ext cx="676275" cy="581025"/>
          </a:xfrm>
          <a:custGeom>
            <a:avLst/>
            <a:gdLst>
              <a:gd name="connsiteX0" fmla="*/ 0 w 1350"/>
              <a:gd name="connsiteY0" fmla="*/ 0 h 1160"/>
              <a:gd name="connsiteX1" fmla="*/ 1350 w 1350"/>
              <a:gd name="connsiteY1" fmla="*/ 811 h 1160"/>
              <a:gd name="connsiteX2" fmla="*/ 1348 w 1350"/>
              <a:gd name="connsiteY2" fmla="*/ 1160 h 1160"/>
              <a:gd name="connsiteX3" fmla="*/ 4 w 1350"/>
              <a:gd name="connsiteY3" fmla="*/ 373 h 1160"/>
              <a:gd name="connsiteX4" fmla="*/ 0 w 1350"/>
              <a:gd name="connsiteY4" fmla="*/ 0 h 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" h="1160">
                <a:moveTo>
                  <a:pt x="0" y="0"/>
                </a:moveTo>
                <a:lnTo>
                  <a:pt x="1350" y="811"/>
                </a:lnTo>
                <a:lnTo>
                  <a:pt x="1348" y="1160"/>
                </a:lnTo>
                <a:lnTo>
                  <a:pt x="4" y="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65" name="任意多边形 64"/>
          <p:cNvSpPr/>
          <p:nvPr>
            <p:custDataLst>
              <p:tags r:id="rId23"/>
            </p:custDataLst>
          </p:nvPr>
        </p:nvSpPr>
        <p:spPr>
          <a:xfrm>
            <a:off x="2541905" y="4432935"/>
            <a:ext cx="683895" cy="572135"/>
          </a:xfrm>
          <a:custGeom>
            <a:avLst/>
            <a:gdLst>
              <a:gd name="connsiteX0" fmla="*/ 1 w 1282"/>
              <a:gd name="connsiteY0" fmla="*/ 746 h 1072"/>
              <a:gd name="connsiteX1" fmla="*/ 1282 w 1282"/>
              <a:gd name="connsiteY1" fmla="*/ 0 h 1072"/>
              <a:gd name="connsiteX2" fmla="*/ 1278 w 1282"/>
              <a:gd name="connsiteY2" fmla="*/ 334 h 1072"/>
              <a:gd name="connsiteX3" fmla="*/ 0 w 1282"/>
              <a:gd name="connsiteY3" fmla="*/ 1072 h 1072"/>
              <a:gd name="connsiteX4" fmla="*/ 1 w 1282"/>
              <a:gd name="connsiteY4" fmla="*/ 746 h 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" h="1072">
                <a:moveTo>
                  <a:pt x="1" y="746"/>
                </a:moveTo>
                <a:lnTo>
                  <a:pt x="1282" y="0"/>
                </a:lnTo>
                <a:lnTo>
                  <a:pt x="1278" y="334"/>
                </a:lnTo>
                <a:lnTo>
                  <a:pt x="0" y="1072"/>
                </a:lnTo>
                <a:lnTo>
                  <a:pt x="1" y="7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66" name="任意多边形 65"/>
          <p:cNvSpPr/>
          <p:nvPr>
            <p:custDataLst>
              <p:tags r:id="rId24"/>
            </p:custDataLst>
          </p:nvPr>
        </p:nvSpPr>
        <p:spPr>
          <a:xfrm>
            <a:off x="3357245" y="4150360"/>
            <a:ext cx="4530725" cy="455930"/>
          </a:xfrm>
          <a:custGeom>
            <a:avLst/>
            <a:gdLst>
              <a:gd name="connisteX0" fmla="*/ 0 w 5379720"/>
              <a:gd name="connsiteY0" fmla="*/ 541020 h 541020"/>
              <a:gd name="connisteX1" fmla="*/ 678180 w 5379720"/>
              <a:gd name="connsiteY1" fmla="*/ 0 h 541020"/>
              <a:gd name="connisteX2" fmla="*/ 5379720 w 5379720"/>
              <a:gd name="connsiteY2" fmla="*/ 0 h 5410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5379720" h="541020">
                <a:moveTo>
                  <a:pt x="0" y="541020"/>
                </a:moveTo>
                <a:lnTo>
                  <a:pt x="678180" y="0"/>
                </a:lnTo>
                <a:lnTo>
                  <a:pt x="5379720" y="0"/>
                </a:lnTo>
              </a:path>
            </a:pathLst>
          </a:custGeom>
          <a:noFill/>
          <a:ln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7" name="六边形 66"/>
          <p:cNvSpPr/>
          <p:nvPr>
            <p:custDataLst>
              <p:tags r:id="rId25"/>
            </p:custDataLst>
          </p:nvPr>
        </p:nvSpPr>
        <p:spPr>
          <a:xfrm rot="5400000">
            <a:off x="8782685" y="3855085"/>
            <a:ext cx="1713230" cy="1591310"/>
          </a:xfrm>
          <a:prstGeom prst="hexagon">
            <a:avLst>
              <a:gd name="adj" fmla="val 29159"/>
              <a:gd name="vf" fmla="val 115470"/>
            </a:avLst>
          </a:prstGeom>
          <a:noFill/>
          <a:ln>
            <a:gradFill>
              <a:gsLst>
                <a:gs pos="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9" name="任意多边形 68"/>
          <p:cNvSpPr/>
          <p:nvPr>
            <p:custDataLst>
              <p:tags r:id="rId26"/>
            </p:custDataLst>
          </p:nvPr>
        </p:nvSpPr>
        <p:spPr>
          <a:xfrm>
            <a:off x="8959850" y="4380230"/>
            <a:ext cx="1357630" cy="794385"/>
          </a:xfrm>
          <a:custGeom>
            <a:avLst/>
            <a:gdLst>
              <a:gd name="connsiteX0" fmla="*/ 0 w 2544"/>
              <a:gd name="connsiteY0" fmla="*/ 730 h 1489"/>
              <a:gd name="connsiteX1" fmla="*/ 1264 w 2544"/>
              <a:gd name="connsiteY1" fmla="*/ 0 h 1489"/>
              <a:gd name="connsiteX2" fmla="*/ 2544 w 2544"/>
              <a:gd name="connsiteY2" fmla="*/ 741 h 1489"/>
              <a:gd name="connsiteX3" fmla="*/ 1262 w 2544"/>
              <a:gd name="connsiteY3" fmla="*/ 1489 h 1489"/>
              <a:gd name="connsiteX4" fmla="*/ 0 w 2544"/>
              <a:gd name="connsiteY4" fmla="*/ 730 h 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" h="1489">
                <a:moveTo>
                  <a:pt x="0" y="730"/>
                </a:moveTo>
                <a:lnTo>
                  <a:pt x="1264" y="0"/>
                </a:lnTo>
                <a:lnTo>
                  <a:pt x="2544" y="741"/>
                </a:lnTo>
                <a:lnTo>
                  <a:pt x="1262" y="1489"/>
                </a:lnTo>
                <a:lnTo>
                  <a:pt x="0" y="7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0" name="任意多边形 69"/>
          <p:cNvSpPr/>
          <p:nvPr>
            <p:custDataLst>
              <p:tags r:id="rId27"/>
            </p:custDataLst>
          </p:nvPr>
        </p:nvSpPr>
        <p:spPr>
          <a:xfrm>
            <a:off x="8959850" y="4768850"/>
            <a:ext cx="676275" cy="580390"/>
          </a:xfrm>
          <a:custGeom>
            <a:avLst/>
            <a:gdLst>
              <a:gd name="connsiteX0" fmla="*/ 0 w 1350"/>
              <a:gd name="connsiteY0" fmla="*/ 0 h 1160"/>
              <a:gd name="connsiteX1" fmla="*/ 1350 w 1350"/>
              <a:gd name="connsiteY1" fmla="*/ 811 h 1160"/>
              <a:gd name="connsiteX2" fmla="*/ 1348 w 1350"/>
              <a:gd name="connsiteY2" fmla="*/ 1160 h 1160"/>
              <a:gd name="connsiteX3" fmla="*/ 4 w 1350"/>
              <a:gd name="connsiteY3" fmla="*/ 373 h 1160"/>
              <a:gd name="connsiteX4" fmla="*/ 0 w 1350"/>
              <a:gd name="connsiteY4" fmla="*/ 0 h 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" h="1160">
                <a:moveTo>
                  <a:pt x="0" y="0"/>
                </a:moveTo>
                <a:lnTo>
                  <a:pt x="1350" y="811"/>
                </a:lnTo>
                <a:lnTo>
                  <a:pt x="1348" y="1160"/>
                </a:lnTo>
                <a:lnTo>
                  <a:pt x="4" y="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71" name="任意多边形 70"/>
          <p:cNvSpPr/>
          <p:nvPr>
            <p:custDataLst>
              <p:tags r:id="rId28"/>
            </p:custDataLst>
          </p:nvPr>
        </p:nvSpPr>
        <p:spPr>
          <a:xfrm>
            <a:off x="9634855" y="4775200"/>
            <a:ext cx="683895" cy="572135"/>
          </a:xfrm>
          <a:custGeom>
            <a:avLst/>
            <a:gdLst>
              <a:gd name="connsiteX0" fmla="*/ 1 w 1282"/>
              <a:gd name="connsiteY0" fmla="*/ 746 h 1072"/>
              <a:gd name="connsiteX1" fmla="*/ 1282 w 1282"/>
              <a:gd name="connsiteY1" fmla="*/ 0 h 1072"/>
              <a:gd name="connsiteX2" fmla="*/ 1278 w 1282"/>
              <a:gd name="connsiteY2" fmla="*/ 334 h 1072"/>
              <a:gd name="connsiteX3" fmla="*/ 0 w 1282"/>
              <a:gd name="connsiteY3" fmla="*/ 1072 h 1072"/>
              <a:gd name="connsiteX4" fmla="*/ 1 w 1282"/>
              <a:gd name="connsiteY4" fmla="*/ 746 h 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" h="1072">
                <a:moveTo>
                  <a:pt x="1" y="746"/>
                </a:moveTo>
                <a:lnTo>
                  <a:pt x="1282" y="0"/>
                </a:lnTo>
                <a:lnTo>
                  <a:pt x="1278" y="334"/>
                </a:lnTo>
                <a:lnTo>
                  <a:pt x="0" y="1072"/>
                </a:lnTo>
                <a:lnTo>
                  <a:pt x="1" y="7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72" name="任意多边形 71"/>
          <p:cNvSpPr/>
          <p:nvPr>
            <p:custDataLst>
              <p:tags r:id="rId29"/>
            </p:custDataLst>
          </p:nvPr>
        </p:nvSpPr>
        <p:spPr>
          <a:xfrm>
            <a:off x="8960485" y="4037965"/>
            <a:ext cx="1357630" cy="795020"/>
          </a:xfrm>
          <a:custGeom>
            <a:avLst/>
            <a:gdLst>
              <a:gd name="connsiteX0" fmla="*/ 0 w 2544"/>
              <a:gd name="connsiteY0" fmla="*/ 730 h 1489"/>
              <a:gd name="connsiteX1" fmla="*/ 1264 w 2544"/>
              <a:gd name="connsiteY1" fmla="*/ 0 h 1489"/>
              <a:gd name="connsiteX2" fmla="*/ 2544 w 2544"/>
              <a:gd name="connsiteY2" fmla="*/ 741 h 1489"/>
              <a:gd name="connsiteX3" fmla="*/ 1262 w 2544"/>
              <a:gd name="connsiteY3" fmla="*/ 1489 h 1489"/>
              <a:gd name="connsiteX4" fmla="*/ 0 w 2544"/>
              <a:gd name="connsiteY4" fmla="*/ 730 h 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" h="1489">
                <a:moveTo>
                  <a:pt x="0" y="730"/>
                </a:moveTo>
                <a:lnTo>
                  <a:pt x="1264" y="0"/>
                </a:lnTo>
                <a:lnTo>
                  <a:pt x="2544" y="741"/>
                </a:lnTo>
                <a:lnTo>
                  <a:pt x="1262" y="1489"/>
                </a:lnTo>
                <a:lnTo>
                  <a:pt x="0" y="7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dist="25400" dir="3000000" algn="t" rotWithShape="0">
                    <a:schemeClr val="bg1"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可追溯</a:t>
            </a:r>
          </a:p>
        </p:txBody>
      </p:sp>
      <p:sp>
        <p:nvSpPr>
          <p:cNvPr id="73" name="任意多边形 72"/>
          <p:cNvSpPr/>
          <p:nvPr>
            <p:custDataLst>
              <p:tags r:id="rId30"/>
            </p:custDataLst>
          </p:nvPr>
        </p:nvSpPr>
        <p:spPr>
          <a:xfrm>
            <a:off x="8952230" y="4425950"/>
            <a:ext cx="676275" cy="581025"/>
          </a:xfrm>
          <a:custGeom>
            <a:avLst/>
            <a:gdLst>
              <a:gd name="connsiteX0" fmla="*/ 0 w 1350"/>
              <a:gd name="connsiteY0" fmla="*/ 0 h 1160"/>
              <a:gd name="connsiteX1" fmla="*/ 1350 w 1350"/>
              <a:gd name="connsiteY1" fmla="*/ 811 h 1160"/>
              <a:gd name="connsiteX2" fmla="*/ 1348 w 1350"/>
              <a:gd name="connsiteY2" fmla="*/ 1160 h 1160"/>
              <a:gd name="connsiteX3" fmla="*/ 4 w 1350"/>
              <a:gd name="connsiteY3" fmla="*/ 373 h 1160"/>
              <a:gd name="connsiteX4" fmla="*/ 0 w 1350"/>
              <a:gd name="connsiteY4" fmla="*/ 0 h 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" h="1160">
                <a:moveTo>
                  <a:pt x="0" y="0"/>
                </a:moveTo>
                <a:lnTo>
                  <a:pt x="1350" y="811"/>
                </a:lnTo>
                <a:lnTo>
                  <a:pt x="1348" y="1160"/>
                </a:lnTo>
                <a:lnTo>
                  <a:pt x="4" y="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74" name="任意多边形 73"/>
          <p:cNvSpPr/>
          <p:nvPr>
            <p:custDataLst>
              <p:tags r:id="rId31"/>
            </p:custDataLst>
          </p:nvPr>
        </p:nvSpPr>
        <p:spPr>
          <a:xfrm>
            <a:off x="9627870" y="4432300"/>
            <a:ext cx="683895" cy="572135"/>
          </a:xfrm>
          <a:custGeom>
            <a:avLst/>
            <a:gdLst>
              <a:gd name="connsiteX0" fmla="*/ 1 w 1282"/>
              <a:gd name="connsiteY0" fmla="*/ 746 h 1072"/>
              <a:gd name="connsiteX1" fmla="*/ 1282 w 1282"/>
              <a:gd name="connsiteY1" fmla="*/ 0 h 1072"/>
              <a:gd name="connsiteX2" fmla="*/ 1278 w 1282"/>
              <a:gd name="connsiteY2" fmla="*/ 334 h 1072"/>
              <a:gd name="connsiteX3" fmla="*/ 0 w 1282"/>
              <a:gd name="connsiteY3" fmla="*/ 1072 h 1072"/>
              <a:gd name="connsiteX4" fmla="*/ 1 w 1282"/>
              <a:gd name="connsiteY4" fmla="*/ 746 h 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" h="1072">
                <a:moveTo>
                  <a:pt x="1" y="746"/>
                </a:moveTo>
                <a:lnTo>
                  <a:pt x="1282" y="0"/>
                </a:lnTo>
                <a:lnTo>
                  <a:pt x="1278" y="334"/>
                </a:lnTo>
                <a:lnTo>
                  <a:pt x="0" y="1072"/>
                </a:lnTo>
                <a:lnTo>
                  <a:pt x="1" y="74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75" name="任意多边形 74"/>
          <p:cNvSpPr/>
          <p:nvPr>
            <p:custDataLst>
              <p:tags r:id="rId32"/>
            </p:custDataLst>
          </p:nvPr>
        </p:nvSpPr>
        <p:spPr>
          <a:xfrm>
            <a:off x="4338955" y="4948555"/>
            <a:ext cx="4500245" cy="465455"/>
          </a:xfrm>
          <a:custGeom>
            <a:avLst/>
            <a:gdLst>
              <a:gd name="connisteX0" fmla="*/ 5343525 w 5343525"/>
              <a:gd name="connsiteY0" fmla="*/ 0 h 552450"/>
              <a:gd name="connisteX1" fmla="*/ 4695825 w 5343525"/>
              <a:gd name="connsiteY1" fmla="*/ 552450 h 552450"/>
              <a:gd name="connisteX2" fmla="*/ 0 w 5343525"/>
              <a:gd name="connsiteY2" fmla="*/ 552450 h 5524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5343525" h="552450">
                <a:moveTo>
                  <a:pt x="5343525" y="0"/>
                </a:moveTo>
                <a:lnTo>
                  <a:pt x="4695825" y="552450"/>
                </a:lnTo>
                <a:lnTo>
                  <a:pt x="0" y="552450"/>
                </a:lnTo>
              </a:path>
            </a:pathLst>
          </a:custGeom>
          <a:noFill/>
          <a:ln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33"/>
            </p:custDataLst>
          </p:nvPr>
        </p:nvSpPr>
        <p:spPr>
          <a:xfrm>
            <a:off x="3953510" y="2007870"/>
            <a:ext cx="3934460" cy="7029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选用行业成熟度高的设备方案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原位聚合设备定制开发；</a:t>
            </a:r>
          </a:p>
        </p:txBody>
      </p:sp>
      <p:sp>
        <p:nvSpPr>
          <p:cNvPr id="4" name="矩形 3"/>
          <p:cNvSpPr/>
          <p:nvPr>
            <p:custDataLst>
              <p:tags r:id="rId34"/>
            </p:custDataLst>
          </p:nvPr>
        </p:nvSpPr>
        <p:spPr>
          <a:xfrm>
            <a:off x="6527800" y="3004820"/>
            <a:ext cx="1947985" cy="8604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中试基地；</a:t>
            </a: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面向车规级标准；</a:t>
            </a: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具备连续化试制能力；</a:t>
            </a: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35"/>
            </p:custDataLst>
          </p:nvPr>
        </p:nvSpPr>
        <p:spPr>
          <a:xfrm>
            <a:off x="3953510" y="4194810"/>
            <a:ext cx="3934460" cy="14636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兼容多材料体系；</a:t>
            </a: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兼容固液态工艺；</a:t>
            </a: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异侧极耳机构；</a:t>
            </a:r>
          </a:p>
        </p:txBody>
      </p:sp>
      <p:sp>
        <p:nvSpPr>
          <p:cNvPr id="17" name="矩形 16"/>
          <p:cNvSpPr/>
          <p:nvPr>
            <p:custDataLst>
              <p:tags r:id="rId36"/>
            </p:custDataLst>
          </p:nvPr>
        </p:nvSpPr>
        <p:spPr>
          <a:xfrm>
            <a:off x="4338955" y="5474970"/>
            <a:ext cx="3923030" cy="7029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    过程数据可追溯；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marL="285750" indent="-285750"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在线质量监测手段；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工艺设备选型分析</a:t>
            </a:r>
            <a:r>
              <a:rPr lang="en-US" altLang="zh-CN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切折烫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16119" y="800587"/>
          <a:ext cx="11871106" cy="5936929"/>
        </p:xfrm>
        <a:graphic>
          <a:graphicData uri="http://schemas.openxmlformats.org/drawingml/2006/table">
            <a:tbl>
              <a:tblPr firstRow="1">
                <a:tableStyleId>{AC380382-7F13-4E57-A9FD-BBE410137BFC}</a:tableStyleId>
              </a:tblPr>
              <a:tblGrid>
                <a:gridCol w="12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2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9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常州产线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青岛平台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u="none" strike="noStrike" dirty="0">
                          <a:effectLst/>
                        </a:rPr>
                        <a:t>捷威嘉兴线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27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设备关键参数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、设备效率：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3ppm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、裁切精度：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±0.5mm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；折边精度：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±0.5mm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；封头温控：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±3℃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；贴胶位置精度：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±1mm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设备效率：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2ppm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同常州线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888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上下料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物流方式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人工流转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上下料；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下料：机械手自动放入吸塑盒后堆叠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层，之后人工装箱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人工流转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人工上下料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人工转运托盘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人工下料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652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切折烫设备配置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、主要机构：扫码上料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撕膜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精切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角切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一折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一折烫边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二折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二折烫边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贴胶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边电压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边电阻测试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称重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电芯测厚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+CCD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全尺寸检测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扫码机械手下料；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、主要机构：折弯机构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、人工撕膜、人工贴胶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、主要机构：扫码上料</a:t>
                      </a:r>
                      <a:r>
                        <a:rPr lang="en-US" altLang="zh-CN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撕膜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精切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角切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一折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一折烫边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二折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二折烫边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贴胶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边电压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边电阻测试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称重</a:t>
                      </a:r>
                      <a:r>
                        <a:rPr lang="en-US" altLang="zh-CN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电芯测厚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+CCD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全尺寸检测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扫码机械手下料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0652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配套检测单元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、边电压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边电阻测试；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、称重；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、电芯测厚；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CCD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全尺寸检测；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目视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、同常州线；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、无此功能；</a:t>
                      </a:r>
                      <a:endParaRPr lang="en-US" altLang="zh-CN" sz="1200" u="none" strike="noStrike" spc="120" dirty="0">
                        <a:effectLst/>
                        <a:highlight>
                          <a:srgbClr val="FFFF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、无此功能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；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、同常州线；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097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人员配置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单班</a:t>
                      </a: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endParaRPr lang="zh-CN" altLang="en-US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7040"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、单机配置上位机系统，集成设备产品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设备信息，后期以此对接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MES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、设备预留</a:t>
                      </a: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个工位，预留优化空间；</a:t>
                      </a:r>
                      <a:b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</a:br>
                      <a:r>
                        <a:rPr lang="en-US" altLang="zh-CN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、电芯测漏预留空间；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1200" u="none" strike="noStrike" spc="12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、同常州线；</a:t>
                      </a:r>
                      <a:endParaRPr lang="en-US" altLang="zh-CN" sz="1200" u="none" strike="noStrike" spc="12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、无此要求；</a:t>
                      </a:r>
                      <a:endParaRPr lang="en-US" altLang="zh-CN" sz="1200" u="none" strike="noStrike" spc="120" dirty="0">
                        <a:effectLst/>
                        <a:highlight>
                          <a:srgbClr val="FFFF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zh-CN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r>
                        <a:rPr lang="zh-CN" altLang="en-US" sz="1200" u="none" strike="noStrike" spc="120" dirty="0">
                          <a:effectLst/>
                          <a:highlight>
                            <a:srgbClr val="FF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、无此要求；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3301365" y="3002915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555" y="141605"/>
            <a:ext cx="1196467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二、其他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9B30BB-CF93-1AE4-94AA-CC395F3480C0}"/>
              </a:ext>
            </a:extLst>
          </p:cNvPr>
          <p:cNvSpPr txBox="1"/>
          <p:nvPr/>
        </p:nvSpPr>
        <p:spPr>
          <a:xfrm>
            <a:off x="1019909" y="1336529"/>
            <a:ext cx="10351476" cy="4440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</a:pP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）常州投产蓝本的设计输入。尽快完成设计定型，完成材料体系、最终产品规格、初始工艺流程、初始装配过程等输入；</a:t>
            </a:r>
          </a:p>
          <a:p>
            <a:pPr indent="266700" algn="just">
              <a:lnSpc>
                <a:spcPct val="200000"/>
              </a:lnSpc>
            </a:pP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）其他蓝本型号的设计开发工作。如果市场端有其他明确的需求，信息传递上尽可能确保通畅，能够及早做好应对；</a:t>
            </a:r>
          </a:p>
          <a:p>
            <a:pPr indent="266700" algn="just">
              <a:lnSpc>
                <a:spcPct val="200000"/>
              </a:lnSpc>
            </a:pP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）涉及到明年交付的产品，做好产品认证的相关准备工作；</a:t>
            </a:r>
          </a:p>
          <a:p>
            <a:pPr indent="266700" algn="just">
              <a:lnSpc>
                <a:spcPct val="200000"/>
              </a:lnSpc>
            </a:pP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）关于质量体系的规划工作需要提上日程，匹配产品开发与产线建设的进度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indent="266700" algn="just"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）团队搭建需尽快提上日程，目前明显落后于产线进度；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indent="266700" algn="just">
              <a:lnSpc>
                <a:spcPct val="200000"/>
              </a:lnSpc>
            </a:pP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6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）其他先进技术应用评价及储备。例如：干法电极、激光刻蚀、复合电极、预锂技术等等。</a:t>
            </a:r>
            <a:endParaRPr lang="en-US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上海众芮信息工程有限公司"/>
          <p:cNvSpPr txBox="1"/>
          <p:nvPr/>
        </p:nvSpPr>
        <p:spPr>
          <a:xfrm>
            <a:off x="857988" y="2772450"/>
            <a:ext cx="4884350" cy="97462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1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defTabSz="457200" hangingPunct="0"/>
            <a:r>
              <a:rPr sz="6000" kern="0" dirty="0"/>
              <a:t>THANK YOU</a:t>
            </a:r>
          </a:p>
        </p:txBody>
      </p:sp>
      <p:sp>
        <p:nvSpPr>
          <p:cNvPr id="4" name="上海众芮信息工程有限公司"/>
          <p:cNvSpPr txBox="1"/>
          <p:nvPr/>
        </p:nvSpPr>
        <p:spPr>
          <a:xfrm>
            <a:off x="500099" y="5763893"/>
            <a:ext cx="2975173" cy="420628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defTabSz="457200" hangingPunct="0"/>
            <a:r>
              <a:rPr lang="en-GB" sz="1200" kern="0" dirty="0"/>
              <a:t>Hytzer Energy Co., Ltd. </a:t>
            </a:r>
          </a:p>
          <a:p>
            <a:pPr defTabSz="457200" hangingPunct="0"/>
            <a:r>
              <a:rPr sz="1200" kern="0" dirty="0"/>
              <a:t>中科深蓝汇泽新能源</a:t>
            </a:r>
            <a:r>
              <a:rPr lang="zh-CN" altLang="en-US" sz="1200" kern="0" dirty="0"/>
              <a:t>（</a:t>
            </a:r>
            <a:r>
              <a:rPr sz="1200" kern="0" dirty="0"/>
              <a:t>常州</a:t>
            </a:r>
            <a:r>
              <a:rPr lang="zh-CN" altLang="en-US" sz="1200" kern="0" dirty="0"/>
              <a:t>）</a:t>
            </a:r>
            <a:r>
              <a:rPr sz="1200" kern="0" dirty="0"/>
              <a:t>有限责任公司</a:t>
            </a:r>
          </a:p>
        </p:txBody>
      </p:sp>
      <p:sp>
        <p:nvSpPr>
          <p:cNvPr id="5" name="网址：www.hytzer.com…"/>
          <p:cNvSpPr txBox="1"/>
          <p:nvPr/>
        </p:nvSpPr>
        <p:spPr>
          <a:xfrm>
            <a:off x="2054358" y="6257786"/>
            <a:ext cx="3748255" cy="369332"/>
          </a:xfrm>
          <a:prstGeom prst="rect">
            <a:avLst/>
          </a:prstGeom>
          <a:ln w="12700">
            <a:miter lim="400000"/>
          </a:ln>
        </p:spPr>
        <p:txBody>
          <a:bodyPr lIns="22860" rIns="22860">
            <a:spAutoFit/>
          </a:bodyPr>
          <a:lstStyle/>
          <a:p>
            <a:pPr defTabSz="457200" hangingPunct="0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9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邮箱：</a:t>
            </a:r>
            <a:r>
              <a:rPr lang="en-GB" altLang="zh-CN" sz="9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connect@hytzer.com</a:t>
            </a:r>
            <a:endParaRPr lang="en-GB" sz="900" kern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defTabSz="457200" hangingPunct="0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9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网址：www.hytzer.com</a:t>
            </a:r>
          </a:p>
        </p:txBody>
      </p:sp>
      <p:sp>
        <p:nvSpPr>
          <p:cNvPr id="6" name="电话：86-755-86252187…"/>
          <p:cNvSpPr txBox="1"/>
          <p:nvPr/>
        </p:nvSpPr>
        <p:spPr>
          <a:xfrm>
            <a:off x="500099" y="6257786"/>
            <a:ext cx="1400704" cy="3693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pPr defTabSz="457200" hangingPunct="0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9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电话：</a:t>
            </a:r>
            <a:r>
              <a:rPr lang="en-GB" sz="9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86-519-83562076</a:t>
            </a:r>
            <a:endParaRPr sz="900" kern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defTabSz="457200" hangingPunct="0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9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传真：</a:t>
            </a:r>
            <a:r>
              <a:rPr lang="en-GB" sz="9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86-519-83551695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7200" y="5657850"/>
            <a:ext cx="11217600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16" y="336201"/>
            <a:ext cx="1359535" cy="29332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555" y="141605"/>
            <a:ext cx="821182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过程装配图纸</a:t>
            </a:r>
            <a:endParaRPr lang="zh-CN" altLang="en-US" sz="27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10"/>
          <p:cNvSpPr txBox="1"/>
          <p:nvPr/>
        </p:nvSpPr>
        <p:spPr>
          <a:xfrm>
            <a:off x="122555" y="84192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过程装配图纸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" y="1543050"/>
            <a:ext cx="1527810" cy="135572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0905" y="1549400"/>
            <a:ext cx="1488440" cy="12858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4765" y="1538605"/>
            <a:ext cx="1348105" cy="12858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9410" y="1549400"/>
            <a:ext cx="1757680" cy="1290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471535" y="1800860"/>
            <a:ext cx="1290320" cy="78676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4245" y="1543050"/>
            <a:ext cx="1758950" cy="128079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7370" y="4124960"/>
            <a:ext cx="1292860" cy="155130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7475" y="4124960"/>
            <a:ext cx="1414780" cy="156019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7745" y="4088765"/>
            <a:ext cx="1364615" cy="159639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2325" y="4088765"/>
            <a:ext cx="1213485" cy="159702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23410" y="4088765"/>
            <a:ext cx="1236980" cy="160655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41905" y="4089400"/>
            <a:ext cx="1639570" cy="16059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135" y="4088130"/>
            <a:ext cx="2228215" cy="1606550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23" name="直接箭头连接符 22"/>
          <p:cNvCxnSpPr/>
          <p:nvPr/>
        </p:nvCxnSpPr>
        <p:spPr>
          <a:xfrm>
            <a:off x="543560" y="3231515"/>
            <a:ext cx="1082421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/>
          <p:nvPr/>
        </p:nvCxnSpPr>
        <p:spPr>
          <a:xfrm flipH="1">
            <a:off x="469900" y="3855085"/>
            <a:ext cx="1089279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662940" y="2955925"/>
            <a:ext cx="11142345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涂布、辊压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分切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    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模切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叠片贴胶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      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预焊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终焊贴胶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冲坑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90550" y="3522345"/>
            <a:ext cx="11142345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贴胶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     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折边（兼容单双折）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	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精切边、切角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精封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注液预封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顶底封、角封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</a:t>
            </a:r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侧封</a:t>
            </a:r>
            <a:r>
              <a:rPr lang="en-US" altLang="zh-CN" sz="1200" b="1">
                <a:latin typeface="Arial" panose="020B0604020202020204" pitchFamily="34" charset="0"/>
                <a:ea typeface="微软雅黑" panose="020B0503020204020204" charset="-122"/>
              </a:rPr>
              <a:t>                              </a:t>
            </a:r>
            <a:endParaRPr lang="zh-CN" altLang="en-US" sz="12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47545" y="1537335"/>
            <a:ext cx="1282700" cy="132842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555" y="141605"/>
            <a:ext cx="8341995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工艺流程＆先进技术应用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10"/>
          <p:cNvSpPr txBox="1"/>
          <p:nvPr/>
        </p:nvSpPr>
        <p:spPr>
          <a:xfrm>
            <a:off x="122555" y="84192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工艺路线对比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0355" y="1577975"/>
            <a:ext cx="398145" cy="69913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400" b="1">
                <a:latin typeface="Arial" panose="020B0604020202020204" pitchFamily="34" charset="0"/>
                <a:ea typeface="微软雅黑" panose="020B0503020204020204" charset="-122"/>
              </a:rPr>
              <a:t>常州线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0355" y="2600325"/>
            <a:ext cx="398145" cy="69913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400" b="1">
                <a:latin typeface="Arial" panose="020B0604020202020204" pitchFamily="34" charset="0"/>
                <a:ea typeface="微软雅黑" panose="020B0503020204020204" charset="-122"/>
              </a:rPr>
              <a:t>平台线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128000" y="1393740"/>
            <a:ext cx="4064000" cy="175323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电极工艺路线对比如下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：</a:t>
            </a:r>
          </a:p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常州线：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正负极设备分开，不混用，极耳成型工序均采用五金模切设备；</a:t>
            </a:r>
          </a:p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平台线：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正负极辊压工序设备共用；极耳成型正极采用冲切设备；</a:t>
            </a:r>
          </a:p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工艺路线方面其他无区别。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00355" y="4163695"/>
            <a:ext cx="398145" cy="69913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400" b="1">
                <a:latin typeface="Arial" panose="020B0604020202020204" pitchFamily="34" charset="0"/>
                <a:ea typeface="微软雅黑" panose="020B0503020204020204" charset="-122"/>
              </a:rPr>
              <a:t>常州线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75285" y="5563870"/>
            <a:ext cx="398145" cy="69913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400" b="1">
                <a:latin typeface="Arial" panose="020B0604020202020204" pitchFamily="34" charset="0"/>
                <a:ea typeface="微软雅黑" panose="020B0503020204020204" charset="-122"/>
              </a:rPr>
              <a:t>平台线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128000" y="3725460"/>
            <a:ext cx="4064000" cy="258445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电芯工艺路线对比如下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：</a:t>
            </a:r>
          </a:p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常州线：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叠片后配置热压工位，电解质加注后常高温兼容，夹具化成后配置高温静置，分容后配置静置和检测工位挑选自放电和分档；</a:t>
            </a:r>
          </a:p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平台线：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叠片无热压工位，离线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X-ray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检测，电解质加注后高温静置，分容后无自放电挑选环节；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工艺路线方面其他无区别。</a:t>
            </a: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775" y="3782060"/>
            <a:ext cx="7345680" cy="2541270"/>
          </a:xfrm>
          <a:prstGeom prst="rect">
            <a:avLst/>
          </a:prstGeom>
        </p:spPr>
      </p:pic>
      <p:pic>
        <p:nvPicPr>
          <p:cNvPr id="24" name="pic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980" y="1429105"/>
            <a:ext cx="7090000" cy="187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26810" y="1696720"/>
            <a:ext cx="5873750" cy="4892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2555" y="141605"/>
            <a:ext cx="8341995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工艺流程＆先进技术应用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10"/>
          <p:cNvSpPr txBox="1"/>
          <p:nvPr/>
        </p:nvSpPr>
        <p:spPr>
          <a:xfrm>
            <a:off x="122555" y="84192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工艺流程时间对比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140" y="1789650"/>
            <a:ext cx="6140000" cy="479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2765" y="1227455"/>
            <a:ext cx="945769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常州线全流程工艺时间（双班）设置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Max.18D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，平台线全流程工艺时间（单班）设置约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15D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61870" y="6501765"/>
            <a:ext cx="889635" cy="30670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400" b="1">
                <a:latin typeface="Arial" panose="020B0604020202020204" pitchFamily="34" charset="0"/>
                <a:ea typeface="微软雅黑" panose="020B0503020204020204" charset="-122"/>
              </a:rPr>
              <a:t>常州线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28965" y="6440805"/>
            <a:ext cx="889635" cy="30670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400" b="1">
                <a:latin typeface="Arial" panose="020B0604020202020204" pitchFamily="34" charset="0"/>
                <a:ea typeface="微软雅黑" panose="020B0503020204020204" charset="-122"/>
              </a:rPr>
              <a:t>平台线</a:t>
            </a: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129010" y="79565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8" imgW="971550" imgH="800100" progId="Excel.Sheet.12">
                  <p:embed/>
                </p:oleObj>
              </mc:Choice>
              <mc:Fallback>
                <p:oleObj showAsIcon="1" r:id="rId8" imgW="971550" imgH="800100" progId="Excel.Shee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29010" y="79565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555" y="141605"/>
            <a:ext cx="11893550" cy="513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一、产线规划</a:t>
            </a:r>
            <a:r>
              <a:rPr lang="en-US" altLang="zh-CN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-</a:t>
            </a:r>
            <a:r>
              <a:rPr lang="zh-CN" altLang="en-US" sz="275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mbria" panose="02040503050406030204"/>
                <a:sym typeface="Cambria" panose="02040503050406030204"/>
              </a:rPr>
              <a:t>工艺流程＆先进技术应用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634" y="233681"/>
            <a:ext cx="1834717" cy="395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10"/>
          <p:cNvSpPr txBox="1"/>
          <p:nvPr/>
        </p:nvSpPr>
        <p:spPr>
          <a:xfrm>
            <a:off x="122555" y="842010"/>
            <a:ext cx="1172845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常州一期产线先进技术应用汇总如下：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215900" y="1397635"/>
          <a:ext cx="11760200" cy="4817364"/>
        </p:xfrm>
        <a:graphic>
          <a:graphicData uri="http://schemas.openxmlformats.org/drawingml/2006/table">
            <a:tbl>
              <a:tblPr firstRow="1">
                <a:tableStyleId>{69B59DCC-3B02-40C8-B3B2-C0CD6399B385}</a:tableStyleId>
              </a:tblPr>
              <a:tblGrid>
                <a:gridCol w="74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4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工序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内容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平台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行业主流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涂布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双层涂布技术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负极配置双层模头及供料系统，提升极片粘结力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持平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NMP</a:t>
                      </a: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回收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余热回收技术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正负极涂布配置余热回收装置，节能降耗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持平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辊压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极耳压延技术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配置极耳压延装置，减少制程缎带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部分应用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辊压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在线擦辊技术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负极配置在线擦辊装置，提升设备稼动率，提升良品率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持平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焊接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焊接质量在线监控技术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在线监控焊接能量，判定焊接效果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持平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电芯烘烤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加压接触式烘烤技术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配置小压力接触式烘烤夹具，提升烘干效率，缩短烘干时间，节能降耗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部分应用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原位聚合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高温加压技术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烘箱内配置加热加温夹具，借鉴现有成熟技术，实现原位聚合，同时节能降耗、节省空间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持平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化成分容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串联电源技术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提升电池一致性、降低能耗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持平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99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化成分容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水冷夹具分容技术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分容配置水冷式拘束夹具，减少硅碳体系电池膨胀的同时，实现最小单元精确控温，提升容量一致性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部分应用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化成分容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多方位消防技术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料框配置隔热板、静置库被动</a:t>
                      </a:r>
                      <a:r>
                        <a:rPr lang="en-US" altLang="zh-CN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</a:t>
                      </a: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主动喷淋，提升消防可靠性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200" spc="12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部分应用</a:t>
                      </a:r>
                    </a:p>
                  </a:txBody>
                  <a:tcPr marL="177800" marR="177800" marT="57150" marB="571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E3MzkxMTQyMzVhNmVjZjZkNTE5ZWQzMzY3Y2EyODkifQ=="/>
  <p:tag name="RESOURCE_RECORD_KEY" val="{&quot;13&quot;:[4563115,4721717,20025430],&quot;29&quot;:[20740708,20736168,20750900,20498671,20736464,20736465,20742494,20740703,20733086,20733092,20736374,5000007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0.2713385826772,&quot;left&quot;:336.90944881889766,&quot;top&quot;:7.989763779527562,&quot;width&quot;:505.0405511811024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]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59*465"/>
  <p:tag name="TABLE_ENDDRAG_RECT" val="0*57*959*46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]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37*441"/>
  <p:tag name="TABLE_ENDDRAG_RECT" val="0*59*337*44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2*438"/>
  <p:tag name="TABLE_ENDDRAG_RECT" val="343*59*602*43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26*464"/>
  <p:tag name="TABLE_ENDDRAG_RECT" val="17*62*926*46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,20733086,20733092]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26*455"/>
  <p:tag name="TABLE_ENDDRAG_RECT" val="17*84*926*45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]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0.2713385826772,&quot;left&quot;:336.90944881889766,&quot;top&quot;:7.989763779527562,&quot;width&quot;:505.040551181102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0.2713385826772,&quot;left&quot;:336.90944881889766,&quot;top&quot;:7.989763779527562,&quot;width&quot;:505.040551181102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0.2713385826772,&quot;left&quot;:336.90944881889766,&quot;top&quot;:7.989763779527562,&quot;width&quot;:505.040551181102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0.2713385826772,&quot;left&quot;:336.90944881889766,&quot;top&quot;:7.989763779527562,&quot;width&quot;:505.040551181102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0.2713385826772,&quot;left&quot;:336.90944881889766,&quot;top&quot;:7.989763779527562,&quot;width&quot;:505.040551181102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0.2713385826772,&quot;left&quot;:336.90944881889766,&quot;top&quot;:7.989763779527562,&quot;width&quot;:505.040551181102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0.2713385826772,&quot;left&quot;:336.90944881889766,&quot;top&quot;:7.989763779527562,&quot;width&quot;:505.040551181102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0.2713385826772,&quot;left&quot;:336.90944881889766,&quot;top&quot;:7.989763779527562,&quot;width&quot;:505.040551181102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0.2713385826772,&quot;left&quot;:336.90944881889766,&quot;top&quot;:7.989763779527562,&quot;width&quot;:505.040551181102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0.2713385826772,&quot;left&quot;:336.90944881889766,&quot;top&quot;:7.989763779527562,&quot;width&quot;:505.040551181102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0.2713385826772,&quot;left&quot;:336.90944881889766,&quot;top&quot;:7.989763779527562,&quot;width&quot;:505.040551181102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,50000076]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65*434"/>
  <p:tag name="TABLE_ENDDRAG_RECT" val="18*58*765*4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]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72*340"/>
  <p:tag name="TABLE_ENDDRAG_RECT" val="43*111*472*3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0946_1*l_h_i*1_1_3"/>
  <p:tag name="KSO_WM_TEMPLATE_CATEGORY" val="diagram"/>
  <p:tag name="KSO_WM_TEMPLATE_INDEX" val="20230946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29999999329447746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0946_1*l_h_i*1_1_4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.800000011920929,&quot;colorType&quot;:1,&quot;foreColorIndex&quot;:5,&quot;pos&quot;:0,&quot;transparency&quot;:0.44999998807907104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230946_1*l_h_i*1_1_5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8899999856948853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6"/>
  <p:tag name="KSO_WM_UNIT_ID" val="diagram20230946_1*l_h_i*1_1_6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15000000596046448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46_1*l_h_i*1_1_2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UNIT_TEX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.800000011920929,&quot;colorType&quot;:1,&quot;foreColorIndex&quot;:5,&quot;pos&quot;:0,&quot;transparency&quot;:0.30000001192092896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14,&quot;transparency&quot;:0.6000000238418579},&quot;threeD&quot;:{&quot;curvedSurface&quot;:{&quot;brightness&quot;:0,&quot;colorType&quot;:2,&quot;rgb&quot;:&quot;#000000&quot;},&quot;depth&quot;:{&quot;colorType&quot;:0}}}}"/>
  <p:tag name="KSO_WM_UNIT_TEXT_FILL_TYPE" val="1"/>
  <p:tag name="KSO_WM_UNIT_TEXT_SHADOW_SCHEMECOLOR_INDEX" val="14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7"/>
  <p:tag name="KSO_WM_UNIT_ID" val="diagram20230946_1*l_h_i*1_1_7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8899999856948853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8"/>
  <p:tag name="KSO_WM_UNIT_ID" val="diagram20230946_1*l_h_i*1_1_8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15000000596046448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46_1*l_h_i*1_1_1"/>
  <p:tag name="KSO_WM_TEMPLATE_CATEGORY" val="diagram"/>
  <p:tag name="KSO_WM_TEMPLATE_INDEX" val="20230946"/>
  <p:tag name="KSO_WM_UNIT_LAYERLEVEL" val="1_1_1"/>
  <p:tag name="KSO_WM_TAG_VERSION" val="3.0"/>
  <p:tag name="KSO_WM_UNIT_LINE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20230946_1*l_h_i*1_2_5"/>
  <p:tag name="KSO_WM_TEMPLATE_CATEGORY" val="diagram"/>
  <p:tag name="KSO_WM_TEMPLATE_INDEX" val="20230946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29999999329447746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6"/>
  <p:tag name="KSO_WM_UNIT_ID" val="diagram20230946_1*l_h_i*1_2_6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.800000011920929,&quot;colorType&quot;:1,&quot;foreColorIndex&quot;:5,&quot;pos&quot;:0,&quot;transparency&quot;:0.44999998807907104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46_1*l_h_i*1_2_1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8899999856948853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7"/>
  <p:tag name="KSO_WM_UNIT_ID" val="diagram20230946_1*l_h_i*1_2_7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15000000596046448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0946_1*l_h_i*1_2_4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UNIT_TEX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.800000011920929,&quot;colorType&quot;:1,&quot;foreColorIndex&quot;:5,&quot;pos&quot;:0,&quot;transparency&quot;:0.30000001192092896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14,&quot;transparency&quot;:0.6000000238418579},&quot;threeD&quot;:{&quot;curvedSurface&quot;:{&quot;brightness&quot;:0,&quot;colorType&quot;:2,&quot;rgb&quot;:&quot;#000000&quot;},&quot;depth&quot;:{&quot;colorType&quot;:0}}}}"/>
  <p:tag name="KSO_WM_UNIT_TEXT_FILL_TYPE" val="1"/>
  <p:tag name="KSO_WM_UNIT_TEXT_SHADOW_SCHEMECOLOR_INDEX" val="14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46_1*l_h_i*1_2_2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8899999856948853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8"/>
  <p:tag name="KSO_WM_UNIT_ID" val="diagram20230946_1*l_h_i*1_2_8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15000000596046448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0946_1*l_h_i*1_2_3"/>
  <p:tag name="KSO_WM_TEMPLATE_CATEGORY" val="diagram"/>
  <p:tag name="KSO_WM_TEMPLATE_INDEX" val="20230946"/>
  <p:tag name="KSO_WM_UNIT_LAYERLEVEL" val="1_1_1"/>
  <p:tag name="KSO_WM_TAG_VERSION" val="3.0"/>
  <p:tag name="KSO_WM_UNIT_LINE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0946_1*l_h_i*1_3_3"/>
  <p:tag name="KSO_WM_TEMPLATE_CATEGORY" val="diagram"/>
  <p:tag name="KSO_WM_TEMPLATE_INDEX" val="20230946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29999999329447746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30946_1*l_h_i*1_3_4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.800000011920929,&quot;colorType&quot;:1,&quot;foreColorIndex&quot;:5,&quot;pos&quot;:0,&quot;transparency&quot;:0.44999998807907104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230946_1*l_h_i*1_3_5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8899999856948853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6"/>
  <p:tag name="KSO_WM_UNIT_ID" val="diagram20230946_1*l_h_i*1_3_6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15000000596046448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0946_1*l_h_i*1_3_2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UNIT_TEX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.800000011920929,&quot;colorType&quot;:1,&quot;foreColorIndex&quot;:5,&quot;pos&quot;:0,&quot;transparency&quot;:0.30000001192092896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14,&quot;transparency&quot;:0.6000000238418579},&quot;threeD&quot;:{&quot;curvedSurface&quot;:{&quot;brightness&quot;:0,&quot;colorType&quot;:2,&quot;rgb&quot;:&quot;#000000&quot;},&quot;depth&quot;:{&quot;colorType&quot;:0}}}}"/>
  <p:tag name="KSO_WM_UNIT_TEXT_FILL_TYPE" val="1"/>
  <p:tag name="KSO_WM_UNIT_TEXT_SHADOW_SCHEMECOLOR_INDEX" val="14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7"/>
  <p:tag name="KSO_WM_UNIT_ID" val="diagram20230946_1*l_h_i*1_3_7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8899999856948853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8"/>
  <p:tag name="KSO_WM_UNIT_ID" val="diagram20230946_1*l_h_i*1_3_8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15000000596046448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46_1*l_h_i*1_3_1"/>
  <p:tag name="KSO_WM_TEMPLATE_CATEGORY" val="diagram"/>
  <p:tag name="KSO_WM_TEMPLATE_INDEX" val="20230946"/>
  <p:tag name="KSO_WM_UNIT_LAYERLEVEL" val="1_1_1"/>
  <p:tag name="KSO_WM_TAG_VERSION" val="3.0"/>
  <p:tag name="KSO_WM_UNIT_LINE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5"/>
  <p:tag name="KSO_WM_UNIT_ID" val="diagram20230946_1*l_h_i*1_4_5"/>
  <p:tag name="KSO_WM_TEMPLATE_CATEGORY" val="diagram"/>
  <p:tag name="KSO_WM_TEMPLATE_INDEX" val="20230946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29999999329447746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6"/>
  <p:tag name="KSO_WM_UNIT_ID" val="diagram20230946_1*l_h_i*1_4_6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.800000011920929,&quot;colorType&quot;:1,&quot;foreColorIndex&quot;:5,&quot;pos&quot;:0,&quot;transparency&quot;:0.44999998807907104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0946_1*l_h_i*1_4_1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8899999856948853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7"/>
  <p:tag name="KSO_WM_UNIT_ID" val="diagram20230946_1*l_h_i*1_4_7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15000000596046448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4"/>
  <p:tag name="KSO_WM_UNIT_ID" val="diagram20230946_1*l_h_i*1_4_4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UNIT_TEX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.800000011920929,&quot;colorType&quot;:1,&quot;foreColorIndex&quot;:5,&quot;pos&quot;:0,&quot;transparency&quot;:0.30000001192092896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14,&quot;transparency&quot;:0.6000000238418579},&quot;threeD&quot;:{&quot;curvedSurface&quot;:{&quot;brightness&quot;:0,&quot;colorType&quot;:2,&quot;rgb&quot;:&quot;#000000&quot;},&quot;depth&quot;:{&quot;colorType&quot;:0}}}}"/>
  <p:tag name="KSO_WM_UNIT_TEXT_FILL_TYPE" val="1"/>
  <p:tag name="KSO_WM_UNIT_TEXT_SHADOW_SCHEMECOLOR_INDEX" val="14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0946_1*l_h_i*1_4_2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8899999856948853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8"/>
  <p:tag name="KSO_WM_UNIT_ID" val="diagram20230946_1*l_h_i*1_4_8"/>
  <p:tag name="KSO_WM_TEMPLATE_CATEGORY" val="diagram"/>
  <p:tag name="KSO_WM_TEMPLATE_INDEX" val="20230946"/>
  <p:tag name="KSO_WM_UNIT_LAYERLEVEL" val="1_1_1"/>
  <p:tag name="KSO_WM_TAG_VERSION" val="3.0"/>
  <p:tag name="KSO_WM_UNIT_FILL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gradient&quot;:[{&quot;brightness&quot;:0,&quot;colorType&quot;:1,&quot;foreColorIndex&quot;:5,&quot;pos&quot;:0,&quot;transparency&quot;:0.15000000596046448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0946_1*l_h_i*1_4_3"/>
  <p:tag name="KSO_WM_TEMPLATE_CATEGORY" val="diagram"/>
  <p:tag name="KSO_WM_TEMPLATE_INDEX" val="20230946"/>
  <p:tag name="KSO_WM_UNIT_LAYERLEVEL" val="1_1_1"/>
  <p:tag name="KSO_WM_TAG_VERSION" val="3.0"/>
  <p:tag name="KSO_WM_UNIT_LINE_FORE_SCHEMECOLOR_INDEX" val="5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46_1*l_h_f*1_1_1"/>
  <p:tag name="KSO_WM_TEMPLATE_CATEGORY" val="diagram"/>
  <p:tag name="KSO_WM_TEMPLATE_INDEX" val="2023094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输入你的智能图形项正文，文字是您思想的提炼，请尽量言简意赅的阐述观点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46_1*l_h_f*1_2_1"/>
  <p:tag name="KSO_WM_TEMPLATE_CATEGORY" val="diagram"/>
  <p:tag name="KSO_WM_TEMPLATE_INDEX" val="2023094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输入你的智能图形项正文，文字是您思想的提炼，请尽量言简意赅的阐述观点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46_1*l_h_f*1_3_1"/>
  <p:tag name="KSO_WM_TEMPLATE_CATEGORY" val="diagram"/>
  <p:tag name="KSO_WM_TEMPLATE_INDEX" val="2023094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输入你的智能图形项正文，文字是您思想的提炼，请尽量言简意赅的阐述观点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0946_1*l_h_f*1_4_1"/>
  <p:tag name="KSO_WM_TEMPLATE_CATEGORY" val="diagram"/>
  <p:tag name="KSO_WM_TEMPLATE_INDEX" val="2023094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输入你的智能图形项正文，文字是您思想的提炼，请尽量言简意赅的阐述观点"/>
  <p:tag name="KSO_WM_DIAGRAM_MAX_ITEMCNT" val="4"/>
  <p:tag name="KSO_WM_DIAGRAM_MIN_ITEMCNT" val="4"/>
  <p:tag name="KSO_WM_DIAGRAM_VIRTUALLY_FRAME" val="{&quot;height&quot;:368.5500061035156,&quot;left&quot;:138.4,&quot;top&quot;:143.49999389648437,&quot;width&quot;:683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]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]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]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,50000076]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],&quot;70&quot;:[3312447]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,50000051]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5,&quot;left&quot;:29.029188011850486,&quot;top&quot;:77.75,&quot;width&quot;:632.791689629258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5,&quot;left&quot;:29.029188011850486,&quot;top&quot;:77.75,&quot;width&quot;:632.791689629258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5,&quot;left&quot;:29.029188011850486,&quot;top&quot;:77.75,&quot;width&quot;:632.7916896292584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5,&quot;left&quot;:29.029188011850486,&quot;top&quot;:77.75,&quot;width&quot;:632.7916896292584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5,&quot;left&quot;:29.029188011850486,&quot;top&quot;:77.75,&quot;width&quot;:632.7916896292584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5,&quot;left&quot;:29.029188011850486,&quot;top&quot;:77.75,&quot;width&quot;:632.7916896292584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5,&quot;left&quot;:29.029188011850486,&quot;top&quot;:77.75,&quot;width&quot;:632.7916896292584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,50000051]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,50000076]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42494,20736374]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4484_1*i*1"/>
  <p:tag name="KSO_WM_TEMPLATE_CATEGORY" val="custom"/>
  <p:tag name="KSO_WM_TEMPLATE_INDEX" val="20234484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4484_1*i*2"/>
  <p:tag name="KSO_WM_TEMPLATE_CATEGORY" val="custom"/>
  <p:tag name="KSO_WM_TEMPLATE_INDEX" val="20234484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4484_1*i*3"/>
  <p:tag name="KSO_WM_TEMPLATE_CATEGORY" val="custom"/>
  <p:tag name="KSO_WM_TEMPLATE_INDEX" val="20234484"/>
  <p:tag name="KSO_WM_UNIT_LAYERLEVEL" val="1"/>
  <p:tag name="KSO_WM_TAG_VERSION" val="3.0"/>
  <p:tag name="KSO_WM_UNIT_TYPE" val="i"/>
  <p:tag name="KSO_WM_UNIT_INDEX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4484_1*i*4"/>
  <p:tag name="KSO_WM_TEMPLATE_CATEGORY" val="custom"/>
  <p:tag name="KSO_WM_TEMPLATE_INDEX" val="2023448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4484_1*i*5"/>
  <p:tag name="KSO_WM_TEMPLATE_CATEGORY" val="custom"/>
  <p:tag name="KSO_WM_TEMPLATE_INDEX" val="20234484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4484_1*i*6"/>
  <p:tag name="KSO_WM_TEMPLATE_CATEGORY" val="custom"/>
  <p:tag name="KSO_WM_TEMPLATE_INDEX" val="20234484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0*288"/>
  <p:tag name="TABLE_ENDDRAG_RECT" val="505*165*260*28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36374]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7*427"/>
  <p:tag name="TABLE_ENDDRAG_RECT" val="27*87*887*42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03*379"/>
  <p:tag name="TABLE_ENDDRAG_RECT" val="133*85*703*37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740703,20742494,20736374,50000077]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06*404"/>
  <p:tag name="TABLE_ENDDRAG_RECT" val="26*93*906*4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0.2713385826772,&quot;left&quot;:336.90944881889766,&quot;top&quot;:7.989763779527562,&quot;width&quot;:505.0405511811024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79*403"/>
  <p:tag name="TABLE_ENDDRAG_RECT" val="40*97*879*40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69*395"/>
  <p:tag name="TABLE_ENDDRAG_RECT" val="24*96*869*39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33*234"/>
  <p:tag name="TABLE_ENDDRAG_RECT" val="91*142*733*23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71*604"/>
  <p:tag name="TABLE_ENDDRAG_RECT" val="94*103*771*6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33*234"/>
  <p:tag name="TABLE_ENDDRAG_RECT" val="91*142*733*23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31*375"/>
  <p:tag name="TABLE_ENDDRAG_RECT" val="100*92*732*37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25*415"/>
  <p:tag name="TABLE_ENDDRAG_RECT" val="17*92*925*41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35*387"/>
  <p:tag name="TABLE_ENDDRAG_RECT" val="112*109*735*38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ae7d64-575f-4c04-9580-24cfc7e27428}"/>
  <p:tag name="TABLE_ENDDRAG_ORIGIN_RECT" val="888*432"/>
  <p:tag name="TABLE_ENDDRAG_RECT" val="35*92*888*43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15*353"/>
  <p:tag name="TABLE_ENDDRAG_RECT" val="27*132*915*353"/>
</p:tagLst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 panose="02040503050406030204"/>
            <a:ea typeface="Cambria" panose="02040503050406030204"/>
            <a:cs typeface="Cambria" panose="02040503050406030204"/>
            <a:sym typeface="Cambria" panose="02040503050406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 panose="02040503050406030204"/>
            <a:ea typeface="Cambria" panose="02040503050406030204"/>
            <a:cs typeface="Cambria" panose="02040503050406030204"/>
            <a:sym typeface="Cambria" panose="02040503050406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 panose="02040503050406030204"/>
            <a:ea typeface="Cambria" panose="02040503050406030204"/>
            <a:cs typeface="Cambria" panose="02040503050406030204"/>
            <a:sym typeface="Cambria" panose="02040503050406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 panose="02040503050406030204"/>
            <a:ea typeface="Cambria" panose="02040503050406030204"/>
            <a:cs typeface="Cambria" panose="02040503050406030204"/>
            <a:sym typeface="Cambria" panose="02040503050406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A7A7A7"/>
    </a:dk2>
    <a:lt2>
      <a:srgbClr val="535353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A7A7A7"/>
    </a:dk2>
    <a:lt2>
      <a:srgbClr val="535353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A7A7A7"/>
    </a:dk2>
    <a:lt2>
      <a:srgbClr val="535353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A7A7A7"/>
    </a:dk2>
    <a:lt2>
      <a:srgbClr val="535353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A7A7A7"/>
    </a:dk2>
    <a:lt2>
      <a:srgbClr val="535353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A7A7A7"/>
    </a:dk2>
    <a:lt2>
      <a:srgbClr val="535353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A7A7A7"/>
    </a:dk2>
    <a:lt2>
      <a:srgbClr val="535353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339bfe-5b4d-4c26-99be-7b9af302c7e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F4F6233DA6EC4EB05834027DBFF427" ma:contentTypeVersion="7" ma:contentTypeDescription="Create a new document." ma:contentTypeScope="" ma:versionID="ae688e8ed9dfa5e1554fcba7c38a3b1e">
  <xsd:schema xmlns:xsd="http://www.w3.org/2001/XMLSchema" xmlns:xs="http://www.w3.org/2001/XMLSchema" xmlns:p="http://schemas.microsoft.com/office/2006/metadata/properties" xmlns:ns3="9c339bfe-5b4d-4c26-99be-7b9af302c7eb" xmlns:ns4="4e4e4856-731c-4dcd-9fd8-d1a42d195a70" targetNamespace="http://schemas.microsoft.com/office/2006/metadata/properties" ma:root="true" ma:fieldsID="cf708de7f0878ec9a16185db8373cf8f" ns3:_="" ns4:_="">
    <xsd:import namespace="9c339bfe-5b4d-4c26-99be-7b9af302c7eb"/>
    <xsd:import namespace="4e4e4856-731c-4dcd-9fd8-d1a42d195a7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339bfe-5b4d-4c26-99be-7b9af302c7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e4856-731c-4dcd-9fd8-d1a42d195a7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79E39C-B88B-4139-A952-75B50B14363B}">
  <ds:schemaRefs/>
</ds:datastoreItem>
</file>

<file path=customXml/itemProps2.xml><?xml version="1.0" encoding="utf-8"?>
<ds:datastoreItem xmlns:ds="http://schemas.openxmlformats.org/officeDocument/2006/customXml" ds:itemID="{E79FDBC5-B650-4D7B-886F-BEF2114347DC}">
  <ds:schemaRefs/>
</ds:datastoreItem>
</file>

<file path=customXml/itemProps3.xml><?xml version="1.0" encoding="utf-8"?>
<ds:datastoreItem xmlns:ds="http://schemas.openxmlformats.org/officeDocument/2006/customXml" ds:itemID="{290EE7D2-0D9A-456B-8B4C-C6590C6011B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1304</TotalTime>
  <Words>11007</Words>
  <Application>Microsoft Office PowerPoint</Application>
  <PresentationFormat>宽屏</PresentationFormat>
  <Paragraphs>1765</Paragraphs>
  <Slides>52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等线</vt:lpstr>
      <vt:lpstr>微软雅黑</vt:lpstr>
      <vt:lpstr>Arial</vt:lpstr>
      <vt:lpstr>Calibri</vt:lpstr>
      <vt:lpstr>Cambria</vt:lpstr>
      <vt:lpstr>Wingdings</vt:lpstr>
      <vt:lpstr>1_Office theme</vt:lpstr>
      <vt:lpstr>2_Office theme</vt:lpstr>
      <vt:lpstr>Microsoft Excel Worksheet</vt:lpstr>
      <vt:lpstr>Microsoft Word 文档</vt:lpstr>
      <vt:lpstr>Microsoft PowerPoint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Crazy Lee</dc:creator>
  <cp:lastModifiedBy>Zhaodong Ding</cp:lastModifiedBy>
  <cp:revision>369</cp:revision>
  <dcterms:created xsi:type="dcterms:W3CDTF">2023-01-12T07:28:00Z</dcterms:created>
  <dcterms:modified xsi:type="dcterms:W3CDTF">2024-12-29T01:35:58Z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1707D9A4A8CE4F01A4DCB02F4AC56F0F_13</vt:lpwstr>
  </property>
  <property fmtid="{D5CDD505-2E9C-101B-9397-08002B2CF9AE}" pid="3" name="KSOProductBuildVer">
    <vt:lpwstr>2052-12.1.0.19770</vt:lpwstr>
  </property>
  <property fmtid="{D5CDD505-2E9C-101B-9397-08002B2CF9AE}" pid="4" name="ContentTypeId">
    <vt:lpwstr>0x010100C5F4F6233DA6EC4EB05834027DBFF427</vt:lpwstr>
  </property>
</Properties>
</file>